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5" r:id="rId2"/>
    <p:sldMasterId id="2147483684" r:id="rId3"/>
    <p:sldMasterId id="2147483693" r:id="rId4"/>
  </p:sldMasterIdLst>
  <p:notesMasterIdLst>
    <p:notesMasterId r:id="rId23"/>
  </p:notesMasterIdLst>
  <p:sldIdLst>
    <p:sldId id="333" r:id="rId5"/>
    <p:sldId id="376" r:id="rId6"/>
    <p:sldId id="399" r:id="rId7"/>
    <p:sldId id="377" r:id="rId8"/>
    <p:sldId id="396" r:id="rId9"/>
    <p:sldId id="398" r:id="rId10"/>
    <p:sldId id="401" r:id="rId11"/>
    <p:sldId id="385" r:id="rId12"/>
    <p:sldId id="400" r:id="rId13"/>
    <p:sldId id="404" r:id="rId14"/>
    <p:sldId id="405" r:id="rId15"/>
    <p:sldId id="406" r:id="rId16"/>
    <p:sldId id="408" r:id="rId17"/>
    <p:sldId id="407" r:id="rId18"/>
    <p:sldId id="409" r:id="rId19"/>
    <p:sldId id="390" r:id="rId20"/>
    <p:sldId id="379" r:id="rId21"/>
    <p:sldId id="389" r:id="rId22"/>
  </p:sldIdLst>
  <p:sldSz cx="9144000" cy="6858000" type="screen4x3"/>
  <p:notesSz cx="6858000" cy="9144000"/>
  <p:custDataLst>
    <p:tags r:id="rId24"/>
  </p:custDataLst>
  <p:defaultTextStyle>
    <a:defPPr>
      <a:defRPr lang="tr-TR"/>
    </a:defPPr>
    <a:lvl1pPr marL="190500" indent="-190500" algn="l" defTabSz="382588" rtl="0" eaLnBrk="0" fontAlgn="base" hangingPunct="0">
      <a:spcBef>
        <a:spcPct val="0"/>
      </a:spcBef>
      <a:spcAft>
        <a:spcPct val="0"/>
      </a:spcAft>
      <a:defRPr sz="2300" kern="1200">
        <a:solidFill>
          <a:srgbClr val="000000"/>
        </a:solidFill>
        <a:latin typeface="Calibri" panose="020F0502020204030204" pitchFamily="34" charset="0"/>
        <a:ea typeface="+mn-ea"/>
        <a:cs typeface="+mn-cs"/>
        <a:sym typeface="Interstate"/>
      </a:defRPr>
    </a:lvl1pPr>
    <a:lvl2pPr marL="415925" indent="-223838" algn="l" defTabSz="382588" rtl="0" eaLnBrk="0" fontAlgn="base" hangingPunct="0">
      <a:spcBef>
        <a:spcPct val="0"/>
      </a:spcBef>
      <a:spcAft>
        <a:spcPct val="0"/>
      </a:spcAft>
      <a:defRPr sz="2300" kern="1200">
        <a:solidFill>
          <a:srgbClr val="000000"/>
        </a:solidFill>
        <a:latin typeface="Calibri" panose="020F0502020204030204" pitchFamily="34" charset="0"/>
        <a:ea typeface="+mn-ea"/>
        <a:cs typeface="+mn-cs"/>
        <a:sym typeface="Interstate"/>
      </a:defRPr>
    </a:lvl2pPr>
    <a:lvl3pPr marL="652463" indent="-268288" algn="l" defTabSz="382588" rtl="0" eaLnBrk="0" fontAlgn="base" hangingPunct="0">
      <a:spcBef>
        <a:spcPct val="0"/>
      </a:spcBef>
      <a:spcAft>
        <a:spcPct val="0"/>
      </a:spcAft>
      <a:defRPr sz="2300" kern="1200">
        <a:solidFill>
          <a:srgbClr val="000000"/>
        </a:solidFill>
        <a:latin typeface="Calibri" panose="020F0502020204030204" pitchFamily="34" charset="0"/>
        <a:ea typeface="+mn-ea"/>
        <a:cs typeface="+mn-cs"/>
        <a:sym typeface="Interstate"/>
      </a:defRPr>
    </a:lvl3pPr>
    <a:lvl4pPr marL="874713" indent="-298450" algn="l" defTabSz="382588" rtl="0" eaLnBrk="0" fontAlgn="base" hangingPunct="0">
      <a:spcBef>
        <a:spcPct val="0"/>
      </a:spcBef>
      <a:spcAft>
        <a:spcPct val="0"/>
      </a:spcAft>
      <a:defRPr sz="2300" kern="1200">
        <a:solidFill>
          <a:srgbClr val="000000"/>
        </a:solidFill>
        <a:latin typeface="Calibri" panose="020F0502020204030204" pitchFamily="34" charset="0"/>
        <a:ea typeface="+mn-ea"/>
        <a:cs typeface="+mn-cs"/>
        <a:sym typeface="Interstate"/>
      </a:defRPr>
    </a:lvl4pPr>
    <a:lvl5pPr marL="1066800" indent="-298450" algn="l" defTabSz="382588" rtl="0" eaLnBrk="0" fontAlgn="base" hangingPunct="0">
      <a:spcBef>
        <a:spcPct val="0"/>
      </a:spcBef>
      <a:spcAft>
        <a:spcPct val="0"/>
      </a:spcAft>
      <a:defRPr sz="2300" kern="1200">
        <a:solidFill>
          <a:srgbClr val="000000"/>
        </a:solidFill>
        <a:latin typeface="Calibri" panose="020F0502020204030204" pitchFamily="34" charset="0"/>
        <a:ea typeface="+mn-ea"/>
        <a:cs typeface="+mn-cs"/>
        <a:sym typeface="Interstate"/>
      </a:defRPr>
    </a:lvl5pPr>
    <a:lvl6pPr marL="2286000" algn="l" defTabSz="914400" rtl="0" eaLnBrk="1" latinLnBrk="0" hangingPunct="1">
      <a:defRPr sz="2300" kern="1200">
        <a:solidFill>
          <a:srgbClr val="000000"/>
        </a:solidFill>
        <a:latin typeface="Calibri" panose="020F0502020204030204" pitchFamily="34" charset="0"/>
        <a:ea typeface="+mn-ea"/>
        <a:cs typeface="+mn-cs"/>
        <a:sym typeface="Interstate"/>
      </a:defRPr>
    </a:lvl6pPr>
    <a:lvl7pPr marL="2743200" algn="l" defTabSz="914400" rtl="0" eaLnBrk="1" latinLnBrk="0" hangingPunct="1">
      <a:defRPr sz="2300" kern="1200">
        <a:solidFill>
          <a:srgbClr val="000000"/>
        </a:solidFill>
        <a:latin typeface="Calibri" panose="020F0502020204030204" pitchFamily="34" charset="0"/>
        <a:ea typeface="+mn-ea"/>
        <a:cs typeface="+mn-cs"/>
        <a:sym typeface="Interstate"/>
      </a:defRPr>
    </a:lvl7pPr>
    <a:lvl8pPr marL="3200400" algn="l" defTabSz="914400" rtl="0" eaLnBrk="1" latinLnBrk="0" hangingPunct="1">
      <a:defRPr sz="2300" kern="1200">
        <a:solidFill>
          <a:srgbClr val="000000"/>
        </a:solidFill>
        <a:latin typeface="Calibri" panose="020F0502020204030204" pitchFamily="34" charset="0"/>
        <a:ea typeface="+mn-ea"/>
        <a:cs typeface="+mn-cs"/>
        <a:sym typeface="Interstate"/>
      </a:defRPr>
    </a:lvl8pPr>
    <a:lvl9pPr marL="3657600" algn="l" defTabSz="914400" rtl="0" eaLnBrk="1" latinLnBrk="0" hangingPunct="1">
      <a:defRPr sz="2300" kern="1200">
        <a:solidFill>
          <a:srgbClr val="000000"/>
        </a:solidFill>
        <a:latin typeface="Calibri" panose="020F0502020204030204" pitchFamily="34" charset="0"/>
        <a:ea typeface="+mn-ea"/>
        <a:cs typeface="+mn-cs"/>
        <a:sym typeface="Interstat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wholeTbl>
    <a:band2H>
      <a:tcTxStyle/>
      <a:tcStyle>
        <a:tcBdr/>
        <a:fill>
          <a:solidFill>
            <a:srgbClr val="FFFFFF"/>
          </a:solidFill>
        </a:fill>
      </a:tcStyle>
    </a:band2H>
    <a:firstCo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EEE7283C-3CF3-47DC-8721-378D4A62B228}"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firstRow>
  </a:tblStyle>
  <a:tblStyle styleId="{CF821DB8-F4EB-4A41-A1BA-3FCAFE7338EE}"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Calibri"/>
          <a:ea typeface="Calibri"/>
          <a:cs typeface="Calibri"/>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Helvetica"/>
          <a:ea typeface="Helvetica"/>
          <a:cs typeface="Helvetic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Helvetica"/>
          <a:ea typeface="Helvetica"/>
          <a:cs typeface="Helvetica"/>
        </a:font>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8F44A2F1-9E1F-4B54-A3A2-5F16C0AD49E2}" styleName="">
    <a:tblBg/>
    <a:wholeTbl>
      <a:tcTxStyle b="off" i="off">
        <a:font>
          <a:latin typeface="Interstate Mono"/>
          <a:ea typeface="Interstate Mono"/>
          <a:cs typeface="Interstate Mono"/>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ff"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D51ADE6A-740E-44AE-83CC-AE7238B6C88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BEBEB"/>
          </a:solidFill>
        </a:fill>
      </a:tcStyle>
    </a:wholeTbl>
    <a:band2H>
      <a:tcTxStyle/>
      <a:tcStyle>
        <a:tcBdr/>
        <a:fill>
          <a:solidFill>
            <a:srgbClr val="FFFFFF"/>
          </a:solidFill>
        </a:fill>
      </a:tcStyle>
    </a:band2H>
    <a:firstCo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BBFC77FB-9ED0-4EC9-95AA-A1379042E648}" styleName="">
    <a:tblBg/>
    <a:wholeTbl>
      <a:tcTxStyle b="off" i="off">
        <a:font>
          <a:latin typeface="Interstate Mono"/>
          <a:ea typeface="Interstate Mono"/>
          <a:cs typeface="Interstate Mon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A01B36">
              <a:alpha val="10000"/>
            </a:srgbClr>
          </a:solidFill>
        </a:fill>
      </a:tcStyle>
    </a:wholeTbl>
    <a:band2H>
      <a:tcTxStyle/>
      <a:tcStyle>
        <a:tcBdr/>
        <a:fill>
          <a:solidFill>
            <a:srgbClr val="A01B36">
              <a:alpha val="5000"/>
            </a:srgbClr>
          </a:solidFill>
        </a:fill>
      </a:tcStyle>
    </a:band2H>
    <a:firstCol>
      <a:tcTxStyle b="off"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A01B36"/>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A01B36"/>
          </a:solidFill>
        </a:fill>
      </a:tcStyle>
    </a:lastRow>
    <a:firstRow>
      <a:tcTxStyle b="on" i="off">
        <a:font>
          <a:latin typeface="Interstate Mono"/>
          <a:ea typeface="Interstate Mono"/>
          <a:cs typeface="Interstate Mon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25400" cap="flat">
              <a:solidFill>
                <a:srgbClr val="FFFFFF"/>
              </a:solidFill>
              <a:prstDash val="solid"/>
              <a:round/>
            </a:ln>
          </a:insideH>
          <a:insideV>
            <a:ln w="12700" cap="flat">
              <a:solidFill>
                <a:srgbClr val="FFFFFF"/>
              </a:solidFill>
              <a:prstDash val="solid"/>
              <a:round/>
            </a:ln>
          </a:insideV>
        </a:tcBdr>
        <a:fill>
          <a:solidFill>
            <a:srgbClr val="A01B36"/>
          </a:solidFill>
        </a:fill>
      </a:tcStyle>
    </a:firstRow>
  </a:tblStyle>
  <a:tblStyle styleId="{3DC5C2F9-1CAC-4260-A1DD-9FCDBB87749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8" autoAdjust="0"/>
    <p:restoredTop sz="86364"/>
  </p:normalViewPr>
  <p:slideViewPr>
    <p:cSldViewPr snapToGrid="0" snapToObjects="1">
      <p:cViewPr varScale="1">
        <p:scale>
          <a:sx n="72" d="100"/>
          <a:sy n="72" d="100"/>
        </p:scale>
        <p:origin x="135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pPr lvl="0"/>
            <a:endParaRPr noProof="0">
              <a:sym typeface="Calibri"/>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pPr lvl="0"/>
            <a:endParaRPr noProof="0">
              <a:sym typeface="Calibri"/>
            </a:endParaRPr>
          </a:p>
        </p:txBody>
      </p:sp>
    </p:spTree>
  </p:cSld>
  <p:clrMap bg1="lt1" tx1="dk1" bg2="lt2" tx2="dk2" accent1="accent1" accent2="accent2" accent3="accent3" accent4="accent4" accent5="accent5" accent6="accent6" hlink="hlink" folHlink="folHlink"/>
  <p:notesStyle>
    <a:lvl1pPr algn="l" defTabSz="766763" rtl="0" eaLnBrk="0" fontAlgn="base" hangingPunct="0">
      <a:spcBef>
        <a:spcPct val="30000"/>
      </a:spcBef>
      <a:spcAft>
        <a:spcPct val="0"/>
      </a:spcAft>
      <a:defRPr sz="1000">
        <a:solidFill>
          <a:schemeClr val="tx1"/>
        </a:solidFill>
        <a:latin typeface="Calibri"/>
        <a:ea typeface="Calibri"/>
        <a:cs typeface="Calibri"/>
        <a:sym typeface="Calibri" panose="020F0502020204030204" pitchFamily="34" charset="0"/>
      </a:defRPr>
    </a:lvl1pPr>
    <a:lvl2pPr marL="742950" indent="-285750" algn="l" defTabSz="766763" rtl="0" eaLnBrk="0" fontAlgn="base" hangingPunct="0">
      <a:spcBef>
        <a:spcPct val="30000"/>
      </a:spcBef>
      <a:spcAft>
        <a:spcPct val="0"/>
      </a:spcAft>
      <a:defRPr sz="1000">
        <a:solidFill>
          <a:schemeClr val="tx1"/>
        </a:solidFill>
        <a:latin typeface="Calibri"/>
        <a:ea typeface="Calibri"/>
        <a:cs typeface="Calibri"/>
        <a:sym typeface="Calibri" panose="020F0502020204030204" pitchFamily="34" charset="0"/>
      </a:defRPr>
    </a:lvl2pPr>
    <a:lvl3pPr marL="1143000" indent="-228600" algn="l" defTabSz="766763" rtl="0" eaLnBrk="0" fontAlgn="base" hangingPunct="0">
      <a:spcBef>
        <a:spcPct val="30000"/>
      </a:spcBef>
      <a:spcAft>
        <a:spcPct val="0"/>
      </a:spcAft>
      <a:defRPr sz="1000">
        <a:solidFill>
          <a:schemeClr val="tx1"/>
        </a:solidFill>
        <a:latin typeface="Calibri"/>
        <a:ea typeface="Calibri"/>
        <a:cs typeface="Calibri"/>
        <a:sym typeface="Calibri" panose="020F0502020204030204" pitchFamily="34" charset="0"/>
      </a:defRPr>
    </a:lvl3pPr>
    <a:lvl4pPr marL="1600200" indent="-228600" algn="l" defTabSz="766763" rtl="0" eaLnBrk="0" fontAlgn="base" hangingPunct="0">
      <a:spcBef>
        <a:spcPct val="30000"/>
      </a:spcBef>
      <a:spcAft>
        <a:spcPct val="0"/>
      </a:spcAft>
      <a:defRPr sz="1000">
        <a:solidFill>
          <a:schemeClr val="tx1"/>
        </a:solidFill>
        <a:latin typeface="Calibri"/>
        <a:ea typeface="Calibri"/>
        <a:cs typeface="Calibri"/>
        <a:sym typeface="Calibri" panose="020F0502020204030204" pitchFamily="34" charset="0"/>
      </a:defRPr>
    </a:lvl4pPr>
    <a:lvl5pPr marL="2057400" indent="-228600" algn="l" defTabSz="766763" rtl="0" eaLnBrk="0" fontAlgn="base" hangingPunct="0">
      <a:spcBef>
        <a:spcPct val="30000"/>
      </a:spcBef>
      <a:spcAft>
        <a:spcPct val="0"/>
      </a:spcAft>
      <a:defRPr sz="1000">
        <a:solidFill>
          <a:schemeClr val="tx1"/>
        </a:solidFill>
        <a:latin typeface="Calibri"/>
        <a:ea typeface="Calibri"/>
        <a:cs typeface="Calibri"/>
        <a:sym typeface="Calibri" panose="020F0502020204030204" pitchFamily="34" charset="0"/>
      </a:defRPr>
    </a:lvl5pPr>
    <a:lvl6pPr indent="480060" defTabSz="768096" latinLnBrk="0">
      <a:defRPr sz="1008">
        <a:latin typeface="Calibri"/>
        <a:ea typeface="Calibri"/>
        <a:cs typeface="Calibri"/>
        <a:sym typeface="Calibri"/>
      </a:defRPr>
    </a:lvl6pPr>
    <a:lvl7pPr indent="576072" defTabSz="768096" latinLnBrk="0">
      <a:defRPr sz="1008">
        <a:latin typeface="Calibri"/>
        <a:ea typeface="Calibri"/>
        <a:cs typeface="Calibri"/>
        <a:sym typeface="Calibri"/>
      </a:defRPr>
    </a:lvl7pPr>
    <a:lvl8pPr indent="672084" defTabSz="768096" latinLnBrk="0">
      <a:defRPr sz="1008">
        <a:latin typeface="Calibri"/>
        <a:ea typeface="Calibri"/>
        <a:cs typeface="Calibri"/>
        <a:sym typeface="Calibri"/>
      </a:defRPr>
    </a:lvl8pPr>
    <a:lvl9pPr indent="768096" defTabSz="768096" latinLnBrk="0">
      <a:defRPr sz="1008">
        <a:latin typeface="Calibri"/>
        <a:ea typeface="Calibri"/>
        <a:cs typeface="Calibri"/>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4.emf"/><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1.emf"/><Relationship Id="rId4"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11.emf"/><Relationship Id="rId4"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0.emf"/><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0.emf"/><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0.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20.emf"/><Relationship Id="rId4" Type="http://schemas.openxmlformats.org/officeDocument/2006/relationships/image" Target="../media/image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20.emf"/><Relationship Id="rId4"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24.emf"/><Relationship Id="rId4" Type="http://schemas.openxmlformats.org/officeDocument/2006/relationships/image" Target="../media/image10.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12.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24.emf"/><Relationship Id="rId4" Type="http://schemas.openxmlformats.org/officeDocument/2006/relationships/image" Target="../media/image10.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1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4.emf"/><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B — KIRMIZI — Türkçe">
    <p:spTree>
      <p:nvGrpSpPr>
        <p:cNvPr id="1" name=""/>
        <p:cNvGrpSpPr/>
        <p:nvPr/>
      </p:nvGrpSpPr>
      <p:grpSpPr>
        <a:xfrm>
          <a:off x="0" y="0"/>
          <a:ext cx="0" cy="0"/>
          <a:chOff x="0" y="0"/>
          <a:chExt cx="0" cy="0"/>
        </a:xfrm>
      </p:grpSpPr>
      <p:pic>
        <p:nvPicPr>
          <p:cNvPr id="2" name="Resim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4887913"/>
            <a:ext cx="56134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2900" y="3016250"/>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116937"/>
      </p:ext>
    </p:extLst>
  </p:cSld>
  <p:clrMapOvr>
    <a:masterClrMapping/>
  </p:clrMapOvr>
  <p:transition spd="slow" advClick="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 — KIRMIZI — Türkç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9716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 — MOR — Türkç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2900" y="3016250"/>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5625" y="4887913"/>
            <a:ext cx="56134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24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 — MOR — Türkç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959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C — KIRMIZI — İngilizc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9913" y="3006725"/>
            <a:ext cx="28130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0713" y="5095875"/>
            <a:ext cx="554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2821399"/>
      </p:ext>
    </p:extLst>
  </p:cSld>
  <p:clrMapOvr>
    <a:masterClrMapping/>
  </p:clrMapOvr>
  <p:transition spd="slow"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 — KIRMIZI — İngilizc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7073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 — MOR — İngilizc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9913" y="3006725"/>
            <a:ext cx="28130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0713" y="5095875"/>
            <a:ext cx="554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4531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 — MOR — İngilizc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1109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D — KIRMIZI — Türkç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3209925"/>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038" y="3192463"/>
            <a:ext cx="45259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2528715"/>
      </p:ext>
    </p:extLst>
  </p:cSld>
  <p:clrMapOvr>
    <a:masterClrMapping/>
  </p:clrMapOvr>
  <p:transition spd="slow" advClick="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 — KIRMIZI — Türkç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3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 — MOR — Türkç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3209925"/>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038" y="3194050"/>
            <a:ext cx="45259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397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 — KIRMIZI — Türkçe — Devam">
    <p:spTree>
      <p:nvGrpSpPr>
        <p:cNvPr id="1" name=""/>
        <p:cNvGrpSpPr/>
        <p:nvPr/>
      </p:nvGrpSpPr>
      <p:grpSpPr>
        <a:xfrm>
          <a:off x="0" y="0"/>
          <a:ext cx="0" cy="0"/>
          <a:chOff x="0" y="0"/>
          <a:chExt cx="0" cy="0"/>
        </a:xfrm>
      </p:grpSpPr>
      <p:pic>
        <p:nvPicPr>
          <p:cNvPr id="2" name="Resim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2738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 — MOR — Türkç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314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D — KIRMIZI — İngilizc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9913" y="3209925"/>
            <a:ext cx="281146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75" y="3333750"/>
            <a:ext cx="45259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4956024"/>
      </p:ext>
    </p:extLst>
  </p:cSld>
  <p:clrMapOvr>
    <a:masterClrMapping/>
  </p:clrMapOvr>
  <p:transition spd="slow" advClick="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 — KIRMIZI — İngilizc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2172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 — MOR — İngilizc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9913" y="3209925"/>
            <a:ext cx="281146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75" y="3333750"/>
            <a:ext cx="45259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6620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 — MOR — İngilizc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76782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E — KIRMIZI — Türkç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3209925"/>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038" y="3192463"/>
            <a:ext cx="45259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648035"/>
      </p:ext>
    </p:extLst>
  </p:cSld>
  <p:clrMapOvr>
    <a:masterClrMapping/>
  </p:clrMapOvr>
  <p:transition spd="slow" advClick="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 — KIRMIZI — Türkç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3342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 — MOR — Türkç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9913" y="3209925"/>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038" y="3194050"/>
            <a:ext cx="45259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751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 — MOR — Türkç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15237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E — KIRMIZI — İngilizc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9913" y="3209925"/>
            <a:ext cx="281146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75" y="3333750"/>
            <a:ext cx="45259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8675547"/>
      </p:ext>
    </p:extLst>
  </p:cSld>
  <p:clrMapOvr>
    <a:masterClrMapping/>
  </p:clrMapOvr>
  <p:transition spd="slow"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 — MOR — Türkçe">
    <p:spTree>
      <p:nvGrpSpPr>
        <p:cNvPr id="1" name=""/>
        <p:cNvGrpSpPr/>
        <p:nvPr/>
      </p:nvGrpSpPr>
      <p:grpSpPr>
        <a:xfrm>
          <a:off x="0" y="0"/>
          <a:ext cx="0" cy="0"/>
          <a:chOff x="0" y="0"/>
          <a:chExt cx="0" cy="0"/>
        </a:xfrm>
      </p:grpSpPr>
      <p:pic>
        <p:nvPicPr>
          <p:cNvPr id="2" name="Resim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2900" y="3016250"/>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5625" y="4887913"/>
            <a:ext cx="56134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52390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 — KIRMIZI — İngilizc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8912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 — MOR — İngilizc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425926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9913" y="3209925"/>
            <a:ext cx="2811462"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75" y="3333750"/>
            <a:ext cx="45259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45793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 — MOR — İngilizce — Devam">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1052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 — MOR — Türkçe — Devam">
    <p:spTree>
      <p:nvGrpSpPr>
        <p:cNvPr id="1" name=""/>
        <p:cNvGrpSpPr/>
        <p:nvPr/>
      </p:nvGrpSpPr>
      <p:grpSpPr>
        <a:xfrm>
          <a:off x="0" y="0"/>
          <a:ext cx="0" cy="0"/>
          <a:chOff x="0" y="0"/>
          <a:chExt cx="0" cy="0"/>
        </a:xfrm>
      </p:grpSpPr>
      <p:pic>
        <p:nvPicPr>
          <p:cNvPr id="2" name="Resim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 y="160338"/>
            <a:ext cx="2095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337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B — KIRMIZI — İngilizce">
    <p:spTree>
      <p:nvGrpSpPr>
        <p:cNvPr id="1" name=""/>
        <p:cNvGrpSpPr/>
        <p:nvPr/>
      </p:nvGrpSpPr>
      <p:grpSpPr>
        <a:xfrm>
          <a:off x="0" y="0"/>
          <a:ext cx="0" cy="0"/>
          <a:chOff x="0" y="0"/>
          <a:chExt cx="0" cy="0"/>
        </a:xfrm>
      </p:grpSpPr>
      <p:pic>
        <p:nvPicPr>
          <p:cNvPr id="2" name="Resim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9913" y="3006725"/>
            <a:ext cx="28130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0713" y="5095875"/>
            <a:ext cx="554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392829"/>
      </p:ext>
    </p:extLst>
  </p:cSld>
  <p:clrMapOvr>
    <a:masterClrMapping/>
  </p:clrMapOvr>
  <p:transition spd="slow" advClick="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 — KIRMIZI — İngilizce — Devam">
    <p:spTree>
      <p:nvGrpSpPr>
        <p:cNvPr id="1" name=""/>
        <p:cNvGrpSpPr/>
        <p:nvPr/>
      </p:nvGrpSpPr>
      <p:grpSpPr>
        <a:xfrm>
          <a:off x="0" y="0"/>
          <a:ext cx="0" cy="0"/>
          <a:chOff x="0" y="0"/>
          <a:chExt cx="0" cy="0"/>
        </a:xfrm>
      </p:grpSpPr>
      <p:pic>
        <p:nvPicPr>
          <p:cNvPr id="2" name="Resim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909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 — MOR — İngilizce">
    <p:spTree>
      <p:nvGrpSpPr>
        <p:cNvPr id="1" name=""/>
        <p:cNvGrpSpPr/>
        <p:nvPr/>
      </p:nvGrpSpPr>
      <p:grpSpPr>
        <a:xfrm>
          <a:off x="0" y="0"/>
          <a:ext cx="0" cy="0"/>
          <a:chOff x="0" y="0"/>
          <a:chExt cx="0" cy="0"/>
        </a:xfrm>
      </p:grpSpPr>
      <p:pic>
        <p:nvPicPr>
          <p:cNvPr id="2" name="Resim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9913" y="3006725"/>
            <a:ext cx="28130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60713" y="5095875"/>
            <a:ext cx="554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868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 — MOR — İngilizce — Devam">
    <p:spTree>
      <p:nvGrpSpPr>
        <p:cNvPr id="1" name=""/>
        <p:cNvGrpSpPr/>
        <p:nvPr/>
      </p:nvGrpSpPr>
      <p:grpSpPr>
        <a:xfrm>
          <a:off x="0" y="0"/>
          <a:ext cx="0" cy="0"/>
          <a:chOff x="0" y="0"/>
          <a:chExt cx="0" cy="0"/>
        </a:xfrm>
      </p:grpSpPr>
      <p:pic>
        <p:nvPicPr>
          <p:cNvPr id="2" name="Resim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331788"/>
            <a:ext cx="2182813"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275" y="160338"/>
            <a:ext cx="19542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872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C — KIRMIZI — Türkçe">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4887913"/>
            <a:ext cx="56134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52900" y="3016250"/>
            <a:ext cx="36703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Resim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5825" y="4125913"/>
            <a:ext cx="21812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1982737"/>
      </p:ext>
    </p:extLst>
  </p:cSld>
  <p:clrMapOvr>
    <a:masterClrMapping/>
  </p:clrMapOvr>
  <p:transition spd="slow" advClick="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tr-TR" altLang="tr-TR"/>
              <a:t>Asıl başlık stili için tıklatın</a:t>
            </a: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hyperlink" Target="https://spring.io/"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advClick="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657225" y="2472010"/>
            <a:ext cx="7834313" cy="248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en-US" altLang="tr-TR" sz="2000" dirty="0">
                <a:latin typeface="Arial" panose="020B0604020202020204" pitchFamily="34" charset="0"/>
                <a:cs typeface="Arial" panose="020B0604020202020204" pitchFamily="34" charset="0"/>
              </a:rPr>
              <a:t>Set the platform and standards for the project to be </a:t>
            </a:r>
            <a:r>
              <a:rPr lang="tr-TR" altLang="tr-TR" sz="2000" dirty="0">
                <a:latin typeface="Arial" panose="020B0604020202020204" pitchFamily="34" charset="0"/>
                <a:cs typeface="Arial" panose="020B0604020202020204" pitchFamily="34" charset="0"/>
              </a:rPr>
              <a:t>codded</a:t>
            </a:r>
          </a:p>
          <a:p>
            <a:pPr eaLnBrk="1">
              <a:lnSpc>
                <a:spcPct val="110000"/>
              </a:lnSpc>
              <a:spcBef>
                <a:spcPts val="838"/>
              </a:spcBef>
              <a:buSzPct val="100000"/>
              <a:buFont typeface="Helvetica" panose="020B0604020202020204" pitchFamily="34" charset="0"/>
              <a:buChar char="•"/>
            </a:pPr>
            <a:r>
              <a:rPr lang="tr-TR" altLang="tr-TR" sz="2000" dirty="0">
                <a:latin typeface="Arial" panose="020B0604020202020204" pitchFamily="34" charset="0"/>
                <a:cs typeface="Arial" panose="020B0604020202020204" pitchFamily="34" charset="0"/>
              </a:rPr>
              <a:t>Code distribution and assembly </a:t>
            </a:r>
          </a:p>
          <a:p>
            <a:pPr eaLnBrk="1">
              <a:lnSpc>
                <a:spcPct val="110000"/>
              </a:lnSpc>
              <a:spcBef>
                <a:spcPts val="838"/>
              </a:spcBef>
              <a:buSzPct val="100000"/>
              <a:buFont typeface="Helvetica" panose="020B0604020202020204" pitchFamily="34" charset="0"/>
              <a:buChar char="•"/>
            </a:pPr>
            <a:r>
              <a:rPr lang="tr-TR" altLang="tr-TR" sz="2000" dirty="0">
                <a:latin typeface="Arial" panose="020B0604020202020204" pitchFamily="34" charset="0"/>
                <a:cs typeface="Arial" panose="020B0604020202020204" pitchFamily="34" charset="0"/>
              </a:rPr>
              <a:t>Task sharing</a:t>
            </a:r>
          </a:p>
          <a:p>
            <a:pPr eaLnBrk="1">
              <a:lnSpc>
                <a:spcPct val="110000"/>
              </a:lnSpc>
              <a:spcBef>
                <a:spcPts val="838"/>
              </a:spcBef>
              <a:buSzPct val="100000"/>
              <a:buFont typeface="Helvetica" panose="020B0604020202020204" pitchFamily="34" charset="0"/>
              <a:buChar char="•"/>
            </a:pPr>
            <a:r>
              <a:rPr lang="tr-TR" sz="2000" dirty="0">
                <a:latin typeface="Arial" panose="020B0604020202020204" pitchFamily="34" charset="0"/>
                <a:cs typeface="Arial" panose="020B0604020202020204" pitchFamily="34" charset="0"/>
              </a:rPr>
              <a:t>I created a panel for System Manager in other words I have done the implementation of SystemManagerController.</a:t>
            </a:r>
          </a:p>
          <a:p>
            <a:pPr eaLnBrk="1">
              <a:lnSpc>
                <a:spcPct val="110000"/>
              </a:lnSpc>
              <a:spcBef>
                <a:spcPts val="838"/>
              </a:spcBef>
              <a:buSzPct val="100000"/>
              <a:buFont typeface="Helvetica" panose="020B0604020202020204" pitchFamily="34" charset="0"/>
              <a:buChar char="•"/>
            </a:pPr>
            <a:endParaRPr lang="tr-TR" altLang="tr-TR" sz="1800" dirty="0"/>
          </a:p>
        </p:txBody>
      </p:sp>
      <p:sp>
        <p:nvSpPr>
          <p:cNvPr id="5" name="TextBox 5"/>
          <p:cNvSpPr txBox="1">
            <a:spLocks noChangeArrowheads="1"/>
          </p:cNvSpPr>
          <p:nvPr/>
        </p:nvSpPr>
        <p:spPr bwMode="auto">
          <a:xfrm>
            <a:off x="380999" y="1163638"/>
            <a:ext cx="8386763" cy="104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800" b="1" dirty="0">
                <a:latin typeface="Arial" panose="020B0604020202020204" pitchFamily="34" charset="0"/>
                <a:cs typeface="Arial" panose="020B0604020202020204" pitchFamily="34" charset="0"/>
              </a:rPr>
              <a:t>Software Project Manager</a:t>
            </a:r>
          </a:p>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21526662 / Veli Can Aydın</a:t>
            </a:r>
            <a:endParaRPr lang="tr-TR" altLang="tr-T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0215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657225" y="2472009"/>
            <a:ext cx="7834313" cy="290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tr-TR" sz="2000" dirty="0">
                <a:latin typeface="Arial" panose="020B0604020202020204" pitchFamily="34" charset="0"/>
                <a:cs typeface="Arial" panose="020B0604020202020204" pitchFamily="34" charset="0"/>
              </a:rPr>
              <a:t>Software Analyst,Analyzed the risks that could occur while doing the project and produced the necessary solutions</a:t>
            </a:r>
          </a:p>
          <a:p>
            <a:pPr eaLnBrk="1">
              <a:lnSpc>
                <a:spcPct val="110000"/>
              </a:lnSpc>
              <a:spcBef>
                <a:spcPts val="838"/>
              </a:spcBef>
              <a:buSzPct val="100000"/>
              <a:buFont typeface="Helvetica" panose="020B0604020202020204" pitchFamily="34" charset="0"/>
              <a:buChar char="•"/>
            </a:pPr>
            <a:r>
              <a:rPr lang="tr-TR" sz="2000" dirty="0">
                <a:latin typeface="Arial" panose="020B0604020202020204" pitchFamily="34" charset="0"/>
                <a:cs typeface="Arial" panose="020B0604020202020204" pitchFamily="34" charset="0"/>
              </a:rPr>
              <a:t>Risk management reports</a:t>
            </a:r>
          </a:p>
          <a:p>
            <a:pPr eaLnBrk="1">
              <a:lnSpc>
                <a:spcPct val="110000"/>
              </a:lnSpc>
              <a:spcBef>
                <a:spcPts val="838"/>
              </a:spcBef>
              <a:buSzPct val="100000"/>
              <a:buFont typeface="Helvetica" panose="020B0604020202020204" pitchFamily="34" charset="0"/>
              <a:buChar char="•"/>
            </a:pPr>
            <a:r>
              <a:rPr lang="tr-TR" sz="2000" dirty="0">
                <a:latin typeface="Arial" panose="020B0604020202020204" pitchFamily="34" charset="0"/>
                <a:cs typeface="Arial" panose="020B0604020202020204" pitchFamily="34" charset="0"/>
              </a:rPr>
              <a:t>Use case diagram, Context diagrams</a:t>
            </a:r>
          </a:p>
          <a:p>
            <a:pPr eaLnBrk="1">
              <a:lnSpc>
                <a:spcPct val="110000"/>
              </a:lnSpc>
              <a:spcBef>
                <a:spcPts val="838"/>
              </a:spcBef>
              <a:buSzPct val="100000"/>
              <a:buFont typeface="Helvetica" panose="020B0604020202020204" pitchFamily="34" charset="0"/>
              <a:buChar char="•"/>
            </a:pPr>
            <a:r>
              <a:rPr lang="tr-TR" sz="2000" dirty="0">
                <a:latin typeface="Arial" panose="020B0604020202020204" pitchFamily="34" charset="0"/>
                <a:cs typeface="Arial" panose="020B0604020202020204" pitchFamily="34" charset="0"/>
              </a:rPr>
              <a:t>I created the infrasturcture to make data transfer from database by using hibernate technology.</a:t>
            </a:r>
          </a:p>
          <a:p>
            <a:pPr eaLnBrk="1">
              <a:lnSpc>
                <a:spcPct val="110000"/>
              </a:lnSpc>
              <a:spcBef>
                <a:spcPts val="838"/>
              </a:spcBef>
              <a:buSzPct val="100000"/>
              <a:buFont typeface="Helvetica" panose="020B0604020202020204" pitchFamily="34" charset="0"/>
              <a:buChar char="•"/>
            </a:pPr>
            <a:endParaRPr lang="tr-TR" dirty="0"/>
          </a:p>
        </p:txBody>
      </p:sp>
      <p:sp>
        <p:nvSpPr>
          <p:cNvPr id="3" name="TextBox 5"/>
          <p:cNvSpPr txBox="1">
            <a:spLocks noChangeArrowheads="1"/>
          </p:cNvSpPr>
          <p:nvPr/>
        </p:nvSpPr>
        <p:spPr bwMode="auto">
          <a:xfrm>
            <a:off x="400050" y="1163638"/>
            <a:ext cx="8386763" cy="104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800" b="1" dirty="0">
                <a:latin typeface="Arial" panose="020B0604020202020204" pitchFamily="34" charset="0"/>
                <a:cs typeface="Arial" panose="020B0604020202020204" pitchFamily="34" charset="0"/>
              </a:rPr>
              <a:t>Software Analyst</a:t>
            </a:r>
          </a:p>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21387485 / Onur Varsak</a:t>
            </a:r>
            <a:endParaRPr lang="tr-TR" altLang="tr-T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2238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657225" y="2449014"/>
            <a:ext cx="7834313" cy="248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en-US" altLang="tr-TR" sz="2000" dirty="0">
                <a:latin typeface="Arial" panose="020B0604020202020204" pitchFamily="34" charset="0"/>
                <a:cs typeface="Arial" panose="020B0604020202020204" pitchFamily="34" charset="0"/>
              </a:rPr>
              <a:t>I checked the compatibility between the design and code written</a:t>
            </a:r>
            <a:r>
              <a:rPr lang="tr-TR" altLang="tr-TR" sz="2000" dirty="0">
                <a:latin typeface="Arial" panose="020B0604020202020204" pitchFamily="34" charset="0"/>
                <a:cs typeface="Arial" panose="020B0604020202020204" pitchFamily="34" charset="0"/>
              </a:rPr>
              <a:t>.</a:t>
            </a:r>
          </a:p>
          <a:p>
            <a:pPr eaLnBrk="1">
              <a:lnSpc>
                <a:spcPct val="110000"/>
              </a:lnSpc>
              <a:spcBef>
                <a:spcPts val="838"/>
              </a:spcBef>
              <a:buSzPct val="100000"/>
              <a:buFont typeface="Helvetica" panose="020B0604020202020204" pitchFamily="34" charset="0"/>
              <a:buChar char="•"/>
            </a:pPr>
            <a:r>
              <a:rPr lang="en-US" altLang="tr-TR" sz="2000" dirty="0">
                <a:latin typeface="Arial" panose="020B0604020202020204" pitchFamily="34" charset="0"/>
                <a:cs typeface="Arial" panose="020B0604020202020204" pitchFamily="34" charset="0"/>
              </a:rPr>
              <a:t>Checked the sections on the design in the reports</a:t>
            </a:r>
            <a:endParaRPr lang="tr-TR" altLang="tr-TR" sz="2000" dirty="0">
              <a:latin typeface="Arial" panose="020B0604020202020204" pitchFamily="34" charset="0"/>
              <a:cs typeface="Arial" panose="020B0604020202020204" pitchFamily="34" charset="0"/>
            </a:endParaRPr>
          </a:p>
          <a:p>
            <a:pPr eaLnBrk="1">
              <a:lnSpc>
                <a:spcPct val="110000"/>
              </a:lnSpc>
              <a:spcBef>
                <a:spcPts val="838"/>
              </a:spcBef>
              <a:buSzPct val="100000"/>
              <a:buFont typeface="Helvetica" panose="020B0604020202020204" pitchFamily="34" charset="0"/>
              <a:buChar char="•"/>
            </a:pPr>
            <a:r>
              <a:rPr lang="tr-TR" altLang="tr-TR" sz="2000" dirty="0">
                <a:latin typeface="Arial" panose="020B0604020202020204" pitchFamily="34" charset="0"/>
                <a:cs typeface="Arial" panose="020B0604020202020204" pitchFamily="34" charset="0"/>
              </a:rPr>
              <a:t>Draw Sequence, Activity diagrams, Class Diagrams</a:t>
            </a:r>
          </a:p>
          <a:p>
            <a:pPr eaLnBrk="1">
              <a:lnSpc>
                <a:spcPct val="110000"/>
              </a:lnSpc>
              <a:spcBef>
                <a:spcPts val="838"/>
              </a:spcBef>
              <a:buSzPct val="100000"/>
              <a:buFont typeface="Helvetica" panose="020B0604020202020204" pitchFamily="34" charset="0"/>
              <a:buChar char="•"/>
            </a:pPr>
            <a:r>
              <a:rPr lang="tr-TR" sz="2000" dirty="0">
                <a:latin typeface="Arial" panose="020B0604020202020204" pitchFamily="34" charset="0"/>
                <a:cs typeface="Arial" panose="020B0604020202020204" pitchFamily="34" charset="0"/>
              </a:rPr>
              <a:t>I have done the front-end part of the project with Barkın.I contributed to some of the parts of the back –end section too.</a:t>
            </a:r>
          </a:p>
          <a:p>
            <a:pPr eaLnBrk="1">
              <a:lnSpc>
                <a:spcPct val="110000"/>
              </a:lnSpc>
              <a:spcBef>
                <a:spcPts val="838"/>
              </a:spcBef>
              <a:buSzPct val="100000"/>
              <a:buFont typeface="Helvetica" panose="020B0604020202020204" pitchFamily="34" charset="0"/>
              <a:buChar char="•"/>
            </a:pPr>
            <a:endParaRPr lang="tr-TR" altLang="tr-TR" sz="1800" dirty="0"/>
          </a:p>
        </p:txBody>
      </p:sp>
      <p:sp>
        <p:nvSpPr>
          <p:cNvPr id="3" name="TextBox 5"/>
          <p:cNvSpPr txBox="1">
            <a:spLocks noChangeArrowheads="1"/>
          </p:cNvSpPr>
          <p:nvPr/>
        </p:nvSpPr>
        <p:spPr bwMode="auto">
          <a:xfrm>
            <a:off x="400050" y="1163638"/>
            <a:ext cx="8386763" cy="104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800" b="1" dirty="0">
                <a:latin typeface="Arial" panose="020B0604020202020204" pitchFamily="34" charset="0"/>
                <a:cs typeface="Arial" panose="020B0604020202020204" pitchFamily="34" charset="0"/>
              </a:rPr>
              <a:t>Software Architecture</a:t>
            </a:r>
          </a:p>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21427033 / Abdülsamet Kalkan</a:t>
            </a:r>
            <a:endParaRPr lang="tr-TR" altLang="tr-T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633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657225" y="2432822"/>
            <a:ext cx="7834313"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tr-TR" altLang="tr-TR" sz="2000" dirty="0">
                <a:latin typeface="Arial" panose="020B0604020202020204" pitchFamily="34" charset="0"/>
                <a:cs typeface="Arial" panose="020B0604020202020204" pitchFamily="34" charset="0"/>
              </a:rPr>
              <a:t>Software Configuration Manager</a:t>
            </a:r>
          </a:p>
          <a:p>
            <a:pPr eaLnBrk="1">
              <a:lnSpc>
                <a:spcPct val="110000"/>
              </a:lnSpc>
              <a:spcBef>
                <a:spcPts val="838"/>
              </a:spcBef>
              <a:buSzPct val="100000"/>
              <a:buFont typeface="Helvetica" panose="020B0604020202020204" pitchFamily="34" charset="0"/>
              <a:buChar char="•"/>
            </a:pPr>
            <a:r>
              <a:rPr lang="tr-TR" altLang="tr-TR" sz="2000" dirty="0">
                <a:latin typeface="Arial" panose="020B0604020202020204" pitchFamily="34" charset="0"/>
                <a:cs typeface="Arial" panose="020B0604020202020204" pitchFamily="34" charset="0"/>
              </a:rPr>
              <a:t>C</a:t>
            </a:r>
            <a:r>
              <a:rPr lang="en-US" altLang="tr-TR" sz="2000" dirty="0" err="1">
                <a:latin typeface="Arial" panose="020B0604020202020204" pitchFamily="34" charset="0"/>
                <a:cs typeface="Arial" panose="020B0604020202020204" pitchFamily="34" charset="0"/>
              </a:rPr>
              <a:t>hecked</a:t>
            </a:r>
            <a:r>
              <a:rPr lang="en-US" altLang="tr-TR" sz="2000" dirty="0">
                <a:latin typeface="Arial" panose="020B0604020202020204" pitchFamily="34" charset="0"/>
                <a:cs typeface="Arial" panose="020B0604020202020204" pitchFamily="34" charset="0"/>
              </a:rPr>
              <a:t> the people in the group to see if </a:t>
            </a:r>
            <a:r>
              <a:rPr lang="tr-TR" altLang="tr-TR" sz="2000" dirty="0">
                <a:latin typeface="Arial" panose="020B0604020202020204" pitchFamily="34" charset="0"/>
                <a:cs typeface="Arial" panose="020B0604020202020204" pitchFamily="34" charset="0"/>
              </a:rPr>
              <a:t>they</a:t>
            </a:r>
            <a:r>
              <a:rPr lang="en-US" altLang="tr-TR" sz="2000" dirty="0">
                <a:latin typeface="Arial" panose="020B0604020202020204" pitchFamily="34" charset="0"/>
                <a:cs typeface="Arial" panose="020B0604020202020204" pitchFamily="34" charset="0"/>
              </a:rPr>
              <a:t> did</a:t>
            </a:r>
            <a:r>
              <a:rPr lang="tr-TR" altLang="tr-TR" sz="2000" dirty="0">
                <a:latin typeface="Arial" panose="020B0604020202020204" pitchFamily="34" charset="0"/>
                <a:cs typeface="Arial" panose="020B0604020202020204" pitchFamily="34" charset="0"/>
              </a:rPr>
              <a:t> their</a:t>
            </a:r>
            <a:r>
              <a:rPr lang="en-US" altLang="tr-TR" sz="2000" dirty="0">
                <a:latin typeface="Arial" panose="020B0604020202020204" pitchFamily="34" charset="0"/>
                <a:cs typeface="Arial" panose="020B0604020202020204" pitchFamily="34" charset="0"/>
              </a:rPr>
              <a:t> duties.</a:t>
            </a:r>
            <a:endParaRPr lang="tr-TR" altLang="tr-TR" sz="2000" dirty="0">
              <a:latin typeface="Arial" panose="020B0604020202020204" pitchFamily="34" charset="0"/>
              <a:cs typeface="Arial" panose="020B0604020202020204" pitchFamily="34" charset="0"/>
            </a:endParaRPr>
          </a:p>
          <a:p>
            <a:pPr eaLnBrk="1">
              <a:lnSpc>
                <a:spcPct val="110000"/>
              </a:lnSpc>
              <a:spcBef>
                <a:spcPts val="838"/>
              </a:spcBef>
              <a:buSzPct val="100000"/>
              <a:buFont typeface="Helvetica" panose="020B0604020202020204" pitchFamily="34" charset="0"/>
              <a:buChar char="•"/>
            </a:pPr>
            <a:r>
              <a:rPr lang="tr-TR" altLang="tr-TR" sz="2000" dirty="0">
                <a:latin typeface="Arial" panose="020B0604020202020204" pitchFamily="34" charset="0"/>
                <a:cs typeface="Arial" panose="020B0604020202020204" pitchFamily="34" charset="0"/>
              </a:rPr>
              <a:t>Draws Use Case, Context Diagrams</a:t>
            </a:r>
          </a:p>
          <a:p>
            <a:pPr eaLnBrk="1">
              <a:lnSpc>
                <a:spcPct val="110000"/>
              </a:lnSpc>
              <a:spcBef>
                <a:spcPts val="838"/>
              </a:spcBef>
              <a:buSzPct val="100000"/>
              <a:buFont typeface="Helvetica" panose="020B0604020202020204" pitchFamily="34" charset="0"/>
              <a:buChar char="•"/>
            </a:pPr>
            <a:r>
              <a:rPr lang="en-US" altLang="tr-TR" sz="2000" dirty="0">
                <a:latin typeface="Arial" panose="020B0604020202020204" pitchFamily="34" charset="0"/>
                <a:cs typeface="Arial" panose="020B0604020202020204" pitchFamily="34" charset="0"/>
              </a:rPr>
              <a:t>Decided on the changes to be made</a:t>
            </a:r>
            <a:endParaRPr lang="tr-TR" altLang="tr-TR" sz="2000" dirty="0">
              <a:latin typeface="Arial" panose="020B0604020202020204" pitchFamily="34" charset="0"/>
              <a:cs typeface="Arial" panose="020B0604020202020204" pitchFamily="34" charset="0"/>
            </a:endParaRPr>
          </a:p>
          <a:p>
            <a:pPr eaLnBrk="1">
              <a:lnSpc>
                <a:spcPct val="110000"/>
              </a:lnSpc>
              <a:spcBef>
                <a:spcPts val="838"/>
              </a:spcBef>
              <a:buSzPct val="100000"/>
              <a:buFont typeface="Helvetica" panose="020B0604020202020204" pitchFamily="34" charset="0"/>
              <a:buChar char="•"/>
            </a:pPr>
            <a:r>
              <a:rPr lang="tr-TR" sz="2000" dirty="0">
                <a:latin typeface="Arial" panose="020B0604020202020204" pitchFamily="34" charset="0"/>
                <a:cs typeface="Arial" panose="020B0604020202020204" pitchFamily="34" charset="0"/>
              </a:rPr>
              <a:t>I created a panel for Customer Manager and done the implementation of ‘register’.</a:t>
            </a:r>
          </a:p>
        </p:txBody>
      </p:sp>
      <p:sp>
        <p:nvSpPr>
          <p:cNvPr id="3" name="TextBox 5"/>
          <p:cNvSpPr txBox="1">
            <a:spLocks noChangeArrowheads="1"/>
          </p:cNvSpPr>
          <p:nvPr/>
        </p:nvSpPr>
        <p:spPr bwMode="auto">
          <a:xfrm>
            <a:off x="400050" y="1163638"/>
            <a:ext cx="8386763" cy="107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800" b="1" dirty="0">
                <a:latin typeface="Arial" panose="020B0604020202020204" pitchFamily="34" charset="0"/>
                <a:cs typeface="Arial" panose="020B0604020202020204" pitchFamily="34" charset="0"/>
              </a:rPr>
              <a:t>Software Configuration Manager</a:t>
            </a:r>
          </a:p>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21483421 / Sefa Seyda Özdoğan</a:t>
            </a:r>
          </a:p>
        </p:txBody>
      </p:sp>
    </p:spTree>
    <p:extLst>
      <p:ext uri="{BB962C8B-B14F-4D97-AF65-F5344CB8AC3E}">
        <p14:creationId xmlns:p14="http://schemas.microsoft.com/office/powerpoint/2010/main" val="4075543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657223" y="2445885"/>
            <a:ext cx="7834313" cy="282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tr-TR" sz="2000" dirty="0">
                <a:latin typeface="Arial" panose="020B0604020202020204" pitchFamily="34" charset="0"/>
                <a:cs typeface="Arial" panose="020B0604020202020204" pitchFamily="34" charset="0"/>
              </a:rPr>
              <a:t>Software Tester</a:t>
            </a:r>
          </a:p>
          <a:p>
            <a:pPr eaLnBrk="1">
              <a:lnSpc>
                <a:spcPct val="110000"/>
              </a:lnSpc>
              <a:spcBef>
                <a:spcPts val="838"/>
              </a:spcBef>
              <a:buSzPct val="100000"/>
              <a:buFont typeface="Helvetica" panose="020B0604020202020204" pitchFamily="34" charset="0"/>
              <a:buChar char="•"/>
            </a:pPr>
            <a:r>
              <a:rPr lang="tr-TR" altLang="tr-TR" sz="2000" dirty="0">
                <a:latin typeface="Arial" panose="020B0604020202020204" pitchFamily="34" charset="0"/>
                <a:cs typeface="Arial" panose="020B0604020202020204" pitchFamily="34" charset="0"/>
              </a:rPr>
              <a:t>I</a:t>
            </a:r>
            <a:r>
              <a:rPr lang="en-US" altLang="tr-TR" sz="2000" dirty="0">
                <a:latin typeface="Arial" panose="020B0604020202020204" pitchFamily="34" charset="0"/>
                <a:cs typeface="Arial" panose="020B0604020202020204" pitchFamily="34" charset="0"/>
              </a:rPr>
              <a:t> checked the working and non-working parts of the </a:t>
            </a:r>
            <a:r>
              <a:rPr lang="tr-TR" altLang="tr-TR" sz="2000" dirty="0">
                <a:latin typeface="Arial" panose="020B0604020202020204" pitchFamily="34" charset="0"/>
                <a:cs typeface="Arial" panose="020B0604020202020204" pitchFamily="34" charset="0"/>
              </a:rPr>
              <a:t>system.</a:t>
            </a:r>
            <a:endParaRPr lang="tr-TR" sz="2000" dirty="0">
              <a:latin typeface="Arial" panose="020B0604020202020204" pitchFamily="34" charset="0"/>
              <a:cs typeface="Arial" panose="020B0604020202020204" pitchFamily="34" charset="0"/>
            </a:endParaRPr>
          </a:p>
          <a:p>
            <a:pPr eaLnBrk="1">
              <a:lnSpc>
                <a:spcPct val="110000"/>
              </a:lnSpc>
              <a:spcBef>
                <a:spcPts val="838"/>
              </a:spcBef>
              <a:buSzPct val="100000"/>
              <a:buFont typeface="Helvetica" panose="020B0604020202020204" pitchFamily="34" charset="0"/>
              <a:buChar char="•"/>
            </a:pPr>
            <a:r>
              <a:rPr lang="tr-TR" sz="2000" dirty="0">
                <a:latin typeface="Arial" panose="020B0604020202020204" pitchFamily="34" charset="0"/>
                <a:cs typeface="Arial" panose="020B0604020202020204" pitchFamily="34" charset="0"/>
              </a:rPr>
              <a:t>I found many errors and reported them. I proposed changes according to bugs that I found.</a:t>
            </a:r>
          </a:p>
          <a:p>
            <a:pPr eaLnBrk="1">
              <a:lnSpc>
                <a:spcPct val="110000"/>
              </a:lnSpc>
              <a:spcBef>
                <a:spcPts val="838"/>
              </a:spcBef>
              <a:buSzPct val="100000"/>
              <a:buFont typeface="Helvetica" panose="020B0604020202020204" pitchFamily="34" charset="0"/>
              <a:buChar char="•"/>
            </a:pPr>
            <a:r>
              <a:rPr lang="tr-TR" altLang="tr-TR" sz="2000" dirty="0">
                <a:latin typeface="Arial" panose="020B0604020202020204" pitchFamily="34" charset="0"/>
                <a:cs typeface="Arial" panose="020B0604020202020204" pitchFamily="34" charset="0"/>
              </a:rPr>
              <a:t>I created a panel on server side for Branch Manager and I also implemented the ‘login’.</a:t>
            </a:r>
          </a:p>
          <a:p>
            <a:pPr marL="0" indent="0" eaLnBrk="1">
              <a:lnSpc>
                <a:spcPct val="110000"/>
              </a:lnSpc>
              <a:spcBef>
                <a:spcPts val="838"/>
              </a:spcBef>
              <a:buSzPct val="100000"/>
            </a:pPr>
            <a:endParaRPr lang="tr-TR" altLang="tr-TR" sz="1800" dirty="0"/>
          </a:p>
        </p:txBody>
      </p:sp>
      <p:sp>
        <p:nvSpPr>
          <p:cNvPr id="3" name="TextBox 5"/>
          <p:cNvSpPr txBox="1">
            <a:spLocks noChangeArrowheads="1"/>
          </p:cNvSpPr>
          <p:nvPr/>
        </p:nvSpPr>
        <p:spPr bwMode="auto">
          <a:xfrm>
            <a:off x="380999" y="1151619"/>
            <a:ext cx="8386763" cy="104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800" b="1" dirty="0">
                <a:latin typeface="Arial" panose="020B0604020202020204" pitchFamily="34" charset="0"/>
                <a:cs typeface="Arial" panose="020B0604020202020204" pitchFamily="34" charset="0"/>
              </a:rPr>
              <a:t>Software Tester</a:t>
            </a:r>
          </a:p>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21426993 / Hakan İmal</a:t>
            </a:r>
            <a:endParaRPr lang="tr-TR" altLang="tr-T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5572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657225" y="2524262"/>
            <a:ext cx="7834313" cy="353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tr-TR" sz="2200" dirty="0">
                <a:latin typeface="Arial" panose="020B0604020202020204" pitchFamily="34" charset="0"/>
                <a:cs typeface="Arial" panose="020B0604020202020204" pitchFamily="34" charset="0"/>
              </a:rPr>
              <a:t>Software Quality Manager</a:t>
            </a:r>
          </a:p>
          <a:p>
            <a:pPr eaLnBrk="1">
              <a:lnSpc>
                <a:spcPct val="110000"/>
              </a:lnSpc>
              <a:spcBef>
                <a:spcPts val="838"/>
              </a:spcBef>
              <a:buSzPct val="100000"/>
              <a:buFont typeface="Helvetica" panose="020B0604020202020204" pitchFamily="34" charset="0"/>
              <a:buChar char="•"/>
            </a:pPr>
            <a:r>
              <a:rPr lang="tr-TR" sz="2200" dirty="0">
                <a:latin typeface="Arial" panose="020B0604020202020204" pitchFamily="34" charset="0"/>
                <a:cs typeface="Arial" panose="020B0604020202020204" pitchFamily="34" charset="0"/>
              </a:rPr>
              <a:t>Aims to develop and manage the quality of software so the product meets the requirements</a:t>
            </a:r>
          </a:p>
          <a:p>
            <a:pPr eaLnBrk="1">
              <a:lnSpc>
                <a:spcPct val="110000"/>
              </a:lnSpc>
              <a:spcBef>
                <a:spcPts val="838"/>
              </a:spcBef>
              <a:buSzPct val="100000"/>
              <a:buFont typeface="Helvetica" panose="020B0604020202020204" pitchFamily="34" charset="0"/>
              <a:buChar char="•"/>
            </a:pPr>
            <a:r>
              <a:rPr lang="tr-TR" altLang="tr-TR" sz="2200" dirty="0">
                <a:latin typeface="Arial" panose="020B0604020202020204" pitchFamily="34" charset="0"/>
                <a:cs typeface="Arial" panose="020B0604020202020204" pitchFamily="34" charset="0"/>
              </a:rPr>
              <a:t>At most I was interested in front-end part.I have done HTML,CSS files and by using Thymeleaf I did the display of </a:t>
            </a:r>
            <a:r>
              <a:rPr lang="tr-TR" altLang="tr-TR" sz="2200" dirty="0" err="1">
                <a:latin typeface="Arial" panose="020B0604020202020204" pitchFamily="34" charset="0"/>
                <a:cs typeface="Arial" panose="020B0604020202020204" pitchFamily="34" charset="0"/>
              </a:rPr>
              <a:t>the</a:t>
            </a:r>
            <a:r>
              <a:rPr lang="tr-TR" altLang="tr-TR" sz="2200" dirty="0">
                <a:latin typeface="Arial" panose="020B0604020202020204" pitchFamily="34" charset="0"/>
                <a:cs typeface="Arial" panose="020B0604020202020204" pitchFamily="34" charset="0"/>
              </a:rPr>
              <a:t> </a:t>
            </a:r>
            <a:r>
              <a:rPr lang="tr-TR" altLang="tr-TR" sz="2200" dirty="0" err="1">
                <a:latin typeface="Arial" panose="020B0604020202020204" pitchFamily="34" charset="0"/>
                <a:cs typeface="Arial" panose="020B0604020202020204" pitchFamily="34" charset="0"/>
              </a:rPr>
              <a:t>information</a:t>
            </a:r>
            <a:r>
              <a:rPr lang="tr-TR" altLang="tr-TR" sz="2200" dirty="0">
                <a:latin typeface="Arial" panose="020B0604020202020204" pitchFamily="34" charset="0"/>
                <a:cs typeface="Arial" panose="020B0604020202020204" pitchFamily="34" charset="0"/>
              </a:rPr>
              <a:t> on </a:t>
            </a:r>
            <a:r>
              <a:rPr lang="tr-TR" altLang="tr-TR" sz="2200" dirty="0" err="1">
                <a:latin typeface="Arial" panose="020B0604020202020204" pitchFamily="34" charset="0"/>
                <a:cs typeface="Arial" panose="020B0604020202020204" pitchFamily="34" charset="0"/>
              </a:rPr>
              <a:t>the</a:t>
            </a:r>
            <a:r>
              <a:rPr lang="tr-TR" altLang="tr-TR" sz="2200" dirty="0">
                <a:latin typeface="Arial" panose="020B0604020202020204" pitchFamily="34" charset="0"/>
                <a:cs typeface="Arial" panose="020B0604020202020204" pitchFamily="34" charset="0"/>
              </a:rPr>
              <a:t> </a:t>
            </a:r>
            <a:r>
              <a:rPr lang="tr-TR" altLang="tr-TR" sz="2200" dirty="0" err="1">
                <a:latin typeface="Arial" panose="020B0604020202020204" pitchFamily="34" charset="0"/>
                <a:cs typeface="Arial" panose="020B0604020202020204" pitchFamily="34" charset="0"/>
              </a:rPr>
              <a:t>screen</a:t>
            </a:r>
            <a:r>
              <a:rPr lang="tr-TR" altLang="tr-TR" sz="2200" dirty="0">
                <a:latin typeface="Arial" panose="020B0604020202020204" pitchFamily="34" charset="0"/>
                <a:cs typeface="Arial" panose="020B0604020202020204" pitchFamily="34" charset="0"/>
              </a:rPr>
              <a:t> </a:t>
            </a:r>
            <a:r>
              <a:rPr lang="tr-TR" altLang="tr-TR" sz="2200" dirty="0" err="1">
                <a:latin typeface="Arial" panose="020B0604020202020204" pitchFamily="34" charset="0"/>
                <a:cs typeface="Arial" panose="020B0604020202020204" pitchFamily="34" charset="0"/>
              </a:rPr>
              <a:t>comes</a:t>
            </a:r>
            <a:r>
              <a:rPr lang="tr-TR" altLang="tr-TR" sz="2200" dirty="0">
                <a:latin typeface="Arial" panose="020B0604020202020204" pitchFamily="34" charset="0"/>
                <a:cs typeface="Arial" panose="020B0604020202020204" pitchFamily="34" charset="0"/>
              </a:rPr>
              <a:t> </a:t>
            </a:r>
            <a:r>
              <a:rPr lang="tr-TR" altLang="tr-TR" sz="2200" dirty="0" err="1">
                <a:latin typeface="Arial" panose="020B0604020202020204" pitchFamily="34" charset="0"/>
                <a:cs typeface="Arial" panose="020B0604020202020204" pitchFamily="34" charset="0"/>
              </a:rPr>
              <a:t>from</a:t>
            </a:r>
            <a:r>
              <a:rPr lang="tr-TR" altLang="tr-TR" sz="2200" dirty="0">
                <a:latin typeface="Arial" panose="020B0604020202020204" pitchFamily="34" charset="0"/>
                <a:cs typeface="Arial" panose="020B0604020202020204" pitchFamily="34" charset="0"/>
              </a:rPr>
              <a:t> </a:t>
            </a:r>
            <a:r>
              <a:rPr lang="tr-TR" altLang="tr-TR" sz="2200" dirty="0" err="1">
                <a:latin typeface="Arial" panose="020B0604020202020204" pitchFamily="34" charset="0"/>
                <a:cs typeface="Arial" panose="020B0604020202020204" pitchFamily="34" charset="0"/>
              </a:rPr>
              <a:t>the</a:t>
            </a:r>
            <a:r>
              <a:rPr lang="tr-TR" altLang="tr-TR" sz="2200">
                <a:latin typeface="Arial" panose="020B0604020202020204" pitchFamily="34" charset="0"/>
                <a:cs typeface="Arial" panose="020B0604020202020204" pitchFamily="34" charset="0"/>
              </a:rPr>
              <a:t> server.</a:t>
            </a:r>
            <a:endParaRPr lang="tr-TR" altLang="tr-TR" sz="2200" dirty="0">
              <a:latin typeface="Arial" panose="020B0604020202020204" pitchFamily="34" charset="0"/>
              <a:cs typeface="Arial" panose="020B0604020202020204" pitchFamily="34" charset="0"/>
            </a:endParaRPr>
          </a:p>
          <a:p>
            <a:pPr eaLnBrk="1">
              <a:lnSpc>
                <a:spcPct val="110000"/>
              </a:lnSpc>
              <a:spcBef>
                <a:spcPts val="838"/>
              </a:spcBef>
              <a:buSzPct val="100000"/>
              <a:buFont typeface="Helvetica" panose="020B0604020202020204" pitchFamily="34" charset="0"/>
              <a:buChar char="•"/>
            </a:pPr>
            <a:endParaRPr lang="tr-TR" dirty="0"/>
          </a:p>
          <a:p>
            <a:pPr eaLnBrk="1">
              <a:lnSpc>
                <a:spcPct val="110000"/>
              </a:lnSpc>
              <a:spcBef>
                <a:spcPts val="838"/>
              </a:spcBef>
              <a:buSzPct val="100000"/>
              <a:buFont typeface="Helvetica" panose="020B0604020202020204" pitchFamily="34" charset="0"/>
              <a:buChar char="•"/>
            </a:pPr>
            <a:endParaRPr lang="tr-TR" altLang="tr-TR" sz="1800" dirty="0"/>
          </a:p>
        </p:txBody>
      </p:sp>
      <p:sp>
        <p:nvSpPr>
          <p:cNvPr id="3" name="TextBox 5"/>
          <p:cNvSpPr txBox="1">
            <a:spLocks noChangeArrowheads="1"/>
          </p:cNvSpPr>
          <p:nvPr/>
        </p:nvSpPr>
        <p:spPr bwMode="auto">
          <a:xfrm>
            <a:off x="400050" y="1163638"/>
            <a:ext cx="8386763" cy="104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800" b="1" dirty="0">
                <a:latin typeface="Arial" panose="020B0604020202020204" pitchFamily="34" charset="0"/>
                <a:cs typeface="Arial" panose="020B0604020202020204" pitchFamily="34" charset="0"/>
              </a:rPr>
              <a:t>Software Quality Manager</a:t>
            </a:r>
          </a:p>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21590911 / Barkın Atasay</a:t>
            </a:r>
            <a:endParaRPr lang="tr-TR" altLang="tr-T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2788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ChangeArrowheads="1"/>
          </p:cNvSpPr>
          <p:nvPr/>
        </p:nvSpPr>
        <p:spPr bwMode="auto">
          <a:xfrm>
            <a:off x="657225" y="2119313"/>
            <a:ext cx="7834313" cy="230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tr-TR" altLang="tr-TR" sz="2400" dirty="0"/>
              <a:t>We consider our software succesful because we think that </a:t>
            </a:r>
            <a:r>
              <a:rPr lang="tr-TR" altLang="tr-TR" sz="2400" dirty="0" err="1"/>
              <a:t>we</a:t>
            </a:r>
            <a:r>
              <a:rPr lang="tr-TR" altLang="tr-TR" sz="2400" dirty="0"/>
              <a:t> </a:t>
            </a:r>
            <a:r>
              <a:rPr lang="tr-TR" altLang="tr-TR" sz="2400" dirty="0" err="1"/>
              <a:t>meet</a:t>
            </a:r>
            <a:r>
              <a:rPr lang="tr-TR" altLang="tr-TR" sz="2400" dirty="0"/>
              <a:t> </a:t>
            </a:r>
            <a:r>
              <a:rPr lang="tr-TR" altLang="tr-TR" sz="2400" dirty="0" err="1"/>
              <a:t>the</a:t>
            </a:r>
            <a:r>
              <a:rPr lang="tr-TR" altLang="tr-TR" sz="2400" dirty="0"/>
              <a:t> </a:t>
            </a:r>
            <a:r>
              <a:rPr lang="tr-TR" altLang="tr-TR" sz="2400" dirty="0" err="1"/>
              <a:t>reqirements</a:t>
            </a:r>
            <a:r>
              <a:rPr lang="tr-TR" altLang="tr-TR" sz="2400" dirty="0"/>
              <a:t>. </a:t>
            </a:r>
            <a:r>
              <a:rPr lang="tr-TR" altLang="tr-TR" sz="2400" dirty="0" err="1"/>
              <a:t>In</a:t>
            </a:r>
            <a:r>
              <a:rPr lang="tr-TR" altLang="tr-TR" sz="2400" dirty="0"/>
              <a:t> </a:t>
            </a:r>
            <a:r>
              <a:rPr lang="tr-TR" altLang="tr-TR" sz="2400" dirty="0" err="1"/>
              <a:t>additiin</a:t>
            </a:r>
            <a:r>
              <a:rPr lang="tr-TR" altLang="tr-TR" sz="2400" dirty="0"/>
              <a:t>, according to </a:t>
            </a:r>
            <a:r>
              <a:rPr lang="tr-TR" altLang="tr-TR" sz="2400" dirty="0" err="1"/>
              <a:t>the</a:t>
            </a:r>
            <a:r>
              <a:rPr lang="tr-TR" altLang="tr-TR" sz="2400" dirty="0"/>
              <a:t> test </a:t>
            </a:r>
            <a:r>
              <a:rPr lang="tr-TR" altLang="tr-TR" sz="2400" dirty="0" err="1"/>
              <a:t>results</a:t>
            </a:r>
            <a:r>
              <a:rPr lang="tr-TR" altLang="tr-TR" sz="2400" dirty="0"/>
              <a:t>, </a:t>
            </a:r>
            <a:r>
              <a:rPr lang="tr-TR" altLang="tr-TR" sz="2400" dirty="0" err="1"/>
              <a:t>we</a:t>
            </a:r>
            <a:r>
              <a:rPr lang="tr-TR" altLang="tr-TR" sz="2400" dirty="0"/>
              <a:t> </a:t>
            </a:r>
            <a:r>
              <a:rPr lang="tr-TR" altLang="tr-TR" sz="2400" dirty="0" err="1"/>
              <a:t>see</a:t>
            </a:r>
            <a:r>
              <a:rPr lang="tr-TR" altLang="tr-TR" sz="2400" dirty="0"/>
              <a:t> </a:t>
            </a:r>
            <a:r>
              <a:rPr lang="tr-TR" altLang="tr-TR" sz="2400" dirty="0" err="1"/>
              <a:t>that</a:t>
            </a:r>
            <a:r>
              <a:rPr lang="tr-TR" altLang="tr-TR" sz="2400" dirty="0"/>
              <a:t> it is a </a:t>
            </a:r>
            <a:r>
              <a:rPr lang="tr-TR" altLang="tr-TR" sz="2400" dirty="0" err="1"/>
              <a:t>succesful</a:t>
            </a:r>
            <a:r>
              <a:rPr lang="tr-TR" altLang="tr-TR" sz="2400" dirty="0"/>
              <a:t> </a:t>
            </a:r>
            <a:r>
              <a:rPr lang="tr-TR" altLang="tr-TR" sz="2400" dirty="0" err="1"/>
              <a:t>product</a:t>
            </a:r>
            <a:r>
              <a:rPr lang="tr-TR" altLang="tr-TR" sz="2400" dirty="0"/>
              <a:t>.</a:t>
            </a:r>
          </a:p>
          <a:p>
            <a:pPr marL="192087" lvl="1" indent="0" eaLnBrk="1">
              <a:lnSpc>
                <a:spcPct val="110000"/>
              </a:lnSpc>
              <a:spcBef>
                <a:spcPts val="838"/>
              </a:spcBef>
              <a:buSzPct val="100000"/>
            </a:pPr>
            <a:endParaRPr lang="tr-TR" altLang="tr-TR" sz="2400" dirty="0"/>
          </a:p>
          <a:p>
            <a:pPr eaLnBrk="1">
              <a:lnSpc>
                <a:spcPct val="110000"/>
              </a:lnSpc>
              <a:spcBef>
                <a:spcPts val="838"/>
              </a:spcBef>
              <a:buSzPct val="100000"/>
              <a:buFont typeface="Helvetica" panose="020B0604020202020204" pitchFamily="34" charset="0"/>
              <a:buChar char="•"/>
            </a:pPr>
            <a:r>
              <a:rPr lang="tr-TR" altLang="tr-TR" sz="2400" dirty="0" err="1"/>
              <a:t>We</a:t>
            </a:r>
            <a:r>
              <a:rPr lang="tr-TR" altLang="tr-TR" sz="2400" dirty="0"/>
              <a:t> </a:t>
            </a:r>
            <a:r>
              <a:rPr lang="tr-TR" altLang="tr-TR" sz="2400" dirty="0" err="1"/>
              <a:t>would</a:t>
            </a:r>
            <a:r>
              <a:rPr lang="tr-TR" altLang="tr-TR" sz="2400" dirty="0"/>
              <a:t> do  </a:t>
            </a:r>
            <a:r>
              <a:rPr lang="tr-TR" altLang="tr-TR" sz="2400" dirty="0" err="1"/>
              <a:t>the</a:t>
            </a:r>
            <a:r>
              <a:rPr lang="tr-TR" altLang="tr-TR" sz="2400" dirty="0"/>
              <a:t> </a:t>
            </a:r>
            <a:r>
              <a:rPr lang="tr-TR" altLang="tr-TR" sz="2400" dirty="0" err="1"/>
              <a:t>same</a:t>
            </a:r>
            <a:r>
              <a:rPr lang="tr-TR" altLang="tr-TR" sz="2400" dirty="0"/>
              <a:t> </a:t>
            </a:r>
            <a:r>
              <a:rPr lang="tr-TR" altLang="tr-TR" sz="2400" dirty="0" err="1"/>
              <a:t>except</a:t>
            </a:r>
            <a:r>
              <a:rPr lang="tr-TR" altLang="tr-TR" sz="2400" dirty="0"/>
              <a:t> </a:t>
            </a:r>
            <a:r>
              <a:rPr lang="tr-TR" altLang="tr-TR" sz="2400" dirty="0" err="1"/>
              <a:t>the</a:t>
            </a:r>
            <a:r>
              <a:rPr lang="tr-TR" altLang="tr-TR" sz="2400" dirty="0"/>
              <a:t> </a:t>
            </a:r>
            <a:r>
              <a:rPr lang="tr-TR" altLang="tr-TR" sz="2400" dirty="0" err="1"/>
              <a:t>design</a:t>
            </a:r>
            <a:r>
              <a:rPr lang="tr-TR" altLang="tr-TR" sz="2400" dirty="0"/>
              <a:t> of </a:t>
            </a:r>
            <a:r>
              <a:rPr lang="tr-TR" altLang="tr-TR" sz="2400" dirty="0" err="1"/>
              <a:t>the</a:t>
            </a:r>
            <a:r>
              <a:rPr lang="tr-TR" altLang="tr-TR" sz="2400" dirty="0"/>
              <a:t> Project.</a:t>
            </a:r>
          </a:p>
        </p:txBody>
      </p:sp>
      <p:sp>
        <p:nvSpPr>
          <p:cNvPr id="47107" name="TextBox 5"/>
          <p:cNvSpPr txBox="1">
            <a:spLocks noChangeArrowheads="1"/>
          </p:cNvSpPr>
          <p:nvPr/>
        </p:nvSpPr>
        <p:spPr bwMode="auto">
          <a:xfrm>
            <a:off x="400050" y="1163638"/>
            <a:ext cx="8386763"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400" b="1" dirty="0">
                <a:latin typeface="Arial" panose="020B0604020202020204" pitchFamily="34" charset="0"/>
                <a:cs typeface="Arial" panose="020B0604020202020204" pitchFamily="34" charset="0"/>
              </a:rPr>
              <a:t>Self-Evaluation of Project Development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657225" y="2119313"/>
            <a:ext cx="783431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tr-TR" altLang="tr-TR" sz="2400"/>
              <a:t>Any questions..?</a:t>
            </a:r>
            <a:endParaRPr lang="tr-TR" altLang="tr-TR" sz="2000"/>
          </a:p>
        </p:txBody>
      </p:sp>
      <p:sp>
        <p:nvSpPr>
          <p:cNvPr id="48131" name="TextBox 5"/>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a:latin typeface="Arial" panose="020B0604020202020204" pitchFamily="34" charset="0"/>
                <a:cs typeface="Arial" panose="020B0604020202020204" pitchFamily="34" charset="0"/>
              </a:rPr>
              <a:t>Thank You!</a:t>
            </a:r>
            <a:endParaRPr lang="tr-TR" altLang="tr-TR" sz="2400" b="1">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ChangeArrowheads="1"/>
          </p:cNvSpPr>
          <p:nvPr/>
        </p:nvSpPr>
        <p:spPr bwMode="auto">
          <a:xfrm>
            <a:off x="657225" y="2119313"/>
            <a:ext cx="7834313" cy="195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lnSpc>
                <a:spcPct val="110000"/>
              </a:lnSpc>
              <a:spcBef>
                <a:spcPts val="838"/>
              </a:spcBef>
              <a:buSzPct val="100000"/>
              <a:buFont typeface="Helvetica" panose="020B0604020202020204" pitchFamily="34" charset="0"/>
              <a:buChar char="•"/>
            </a:pPr>
            <a:r>
              <a:rPr lang="tr-TR" altLang="tr-TR" sz="2400" dirty="0"/>
              <a:t>http://hibernate.org/</a:t>
            </a:r>
          </a:p>
          <a:p>
            <a:pPr eaLnBrk="1">
              <a:lnSpc>
                <a:spcPct val="110000"/>
              </a:lnSpc>
              <a:spcBef>
                <a:spcPts val="838"/>
              </a:spcBef>
              <a:buSzPct val="100000"/>
              <a:buFont typeface="Helvetica" panose="020B0604020202020204" pitchFamily="34" charset="0"/>
              <a:buChar char="•"/>
            </a:pPr>
            <a:r>
              <a:rPr lang="tr-TR" altLang="tr-TR" sz="2400" dirty="0">
                <a:hlinkClick r:id="rId2"/>
              </a:rPr>
              <a:t>https://spring.io/</a:t>
            </a:r>
            <a:endParaRPr lang="tr-TR" altLang="tr-TR" sz="2400" dirty="0"/>
          </a:p>
          <a:p>
            <a:pPr eaLnBrk="1">
              <a:lnSpc>
                <a:spcPct val="110000"/>
              </a:lnSpc>
              <a:spcBef>
                <a:spcPts val="838"/>
              </a:spcBef>
              <a:buSzPct val="100000"/>
              <a:buFont typeface="Helvetica" panose="020B0604020202020204" pitchFamily="34" charset="0"/>
              <a:buChar char="•"/>
            </a:pPr>
            <a:r>
              <a:rPr lang="tr-TR" altLang="tr-TR" sz="2400" dirty="0"/>
              <a:t>https://www.thymeleaf.org/</a:t>
            </a:r>
          </a:p>
          <a:p>
            <a:pPr eaLnBrk="1">
              <a:lnSpc>
                <a:spcPct val="110000"/>
              </a:lnSpc>
              <a:spcBef>
                <a:spcPts val="838"/>
              </a:spcBef>
              <a:buSzPct val="100000"/>
              <a:buFont typeface="Helvetica" panose="020B0604020202020204" pitchFamily="34" charset="0"/>
              <a:buChar char="•"/>
            </a:pPr>
            <a:endParaRPr lang="tr-TR" altLang="tr-TR" sz="2000" dirty="0"/>
          </a:p>
        </p:txBody>
      </p:sp>
      <p:sp>
        <p:nvSpPr>
          <p:cNvPr id="49155" name="TextBox 5"/>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a:latin typeface="Arial" panose="020B0604020202020204" pitchFamily="34" charset="0"/>
                <a:cs typeface="Arial" panose="020B0604020202020204" pitchFamily="34" charset="0"/>
              </a:rPr>
              <a:t>References</a:t>
            </a:r>
            <a:endParaRPr lang="tr-TR" altLang="tr-TR" sz="2400" b="1">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7188" y="1163638"/>
            <a:ext cx="8429625" cy="4608377"/>
          </a:xfrm>
          <a:prstGeom prst="rect">
            <a:avLst/>
          </a:prstGeom>
          <a:noFill/>
        </p:spPr>
        <p:txBody>
          <a:bodyPr>
            <a:spAutoFit/>
          </a:bodyPr>
          <a:lstStyle/>
          <a:p>
            <a:pPr marL="192024" indent="-192024" algn="ctr" defTabSz="384048" eaLnBrk="1" fontAlgn="auto">
              <a:lnSpc>
                <a:spcPct val="110000"/>
              </a:lnSpc>
              <a:spcBef>
                <a:spcPts val="840"/>
              </a:spcBef>
              <a:spcAft>
                <a:spcPts val="0"/>
              </a:spcAft>
              <a:buSzPct val="100000"/>
              <a:buFont typeface="Helvetica"/>
              <a:buNone/>
              <a:defRPr/>
            </a:pPr>
            <a:r>
              <a:rPr lang="tr-TR" sz="2630" b="1" kern="0" dirty="0">
                <a:latin typeface="Arial" pitchFamily="34" charset="0"/>
                <a:cs typeface="Arial" pitchFamily="34" charset="0"/>
              </a:rPr>
              <a:t>BBM384 Software </a:t>
            </a:r>
            <a:r>
              <a:rPr lang="tr-TR" sz="2630" b="1" kern="0" dirty="0" err="1">
                <a:latin typeface="Arial" pitchFamily="34" charset="0"/>
                <a:cs typeface="Arial" pitchFamily="34" charset="0"/>
              </a:rPr>
              <a:t>Engineering</a:t>
            </a:r>
            <a:r>
              <a:rPr lang="tr-TR" sz="2630" b="1" kern="0" dirty="0">
                <a:latin typeface="Arial" pitchFamily="34" charset="0"/>
                <a:cs typeface="Arial" pitchFamily="34" charset="0"/>
              </a:rPr>
              <a:t> </a:t>
            </a:r>
            <a:r>
              <a:rPr lang="tr-TR" sz="2630" b="1" kern="0" dirty="0" err="1">
                <a:latin typeface="Arial" pitchFamily="34" charset="0"/>
                <a:cs typeface="Arial" pitchFamily="34" charset="0"/>
              </a:rPr>
              <a:t>Laboratory</a:t>
            </a:r>
            <a:endParaRPr lang="tr-TR" sz="2630" b="1" kern="0" dirty="0">
              <a:latin typeface="Arial" pitchFamily="34" charset="0"/>
              <a:cs typeface="Arial" pitchFamily="34" charset="0"/>
            </a:endParaRPr>
          </a:p>
          <a:p>
            <a:pPr marL="192024" indent="-192024" algn="ctr" defTabSz="384048" eaLnBrk="1" fontAlgn="auto">
              <a:lnSpc>
                <a:spcPct val="110000"/>
              </a:lnSpc>
              <a:spcBef>
                <a:spcPts val="840"/>
              </a:spcBef>
              <a:spcAft>
                <a:spcPts val="0"/>
              </a:spcAft>
              <a:buSzPct val="100000"/>
              <a:defRPr/>
            </a:pPr>
            <a:r>
              <a:rPr lang="tr-TR" sz="2800" dirty="0">
                <a:solidFill>
                  <a:srgbClr val="FF0000"/>
                </a:solidFill>
              </a:rPr>
              <a:t>Sports Center </a:t>
            </a:r>
            <a:r>
              <a:rPr lang="tr-TR" sz="2800" dirty="0" err="1">
                <a:solidFill>
                  <a:srgbClr val="FF0000"/>
                </a:solidFill>
              </a:rPr>
              <a:t>Membership</a:t>
            </a:r>
            <a:r>
              <a:rPr lang="tr-TR" sz="2800" dirty="0">
                <a:solidFill>
                  <a:srgbClr val="FF0000"/>
                </a:solidFill>
              </a:rPr>
              <a:t> </a:t>
            </a:r>
            <a:r>
              <a:rPr lang="tr-TR" sz="2800" dirty="0" err="1">
                <a:solidFill>
                  <a:srgbClr val="FF0000"/>
                </a:solidFill>
              </a:rPr>
              <a:t>System</a:t>
            </a:r>
            <a:r>
              <a:rPr lang="tr-TR" sz="2800" dirty="0">
                <a:solidFill>
                  <a:srgbClr val="FF0000"/>
                </a:solidFill>
              </a:rPr>
              <a:t> (SCMS)</a:t>
            </a:r>
          </a:p>
          <a:p>
            <a:pPr marL="192024" indent="-192024" algn="ctr" defTabSz="384048" eaLnBrk="1" fontAlgn="auto">
              <a:lnSpc>
                <a:spcPct val="110000"/>
              </a:lnSpc>
              <a:spcBef>
                <a:spcPts val="840"/>
              </a:spcBef>
              <a:spcAft>
                <a:spcPts val="0"/>
              </a:spcAft>
              <a:buSzPct val="100000"/>
              <a:defRPr/>
            </a:pPr>
            <a:r>
              <a:rPr lang="tr-TR" sz="2000" kern="0" dirty="0">
                <a:solidFill>
                  <a:srgbClr val="FF0000"/>
                </a:solidFill>
                <a:latin typeface="Arial" pitchFamily="34" charset="0"/>
                <a:cs typeface="Arial" pitchFamily="34" charset="0"/>
              </a:rPr>
              <a:t>Application </a:t>
            </a:r>
            <a:r>
              <a:rPr lang="tr-TR" sz="2000" kern="0" dirty="0" err="1">
                <a:solidFill>
                  <a:srgbClr val="FF0000"/>
                </a:solidFill>
                <a:latin typeface="Arial" pitchFamily="34" charset="0"/>
                <a:cs typeface="Arial" pitchFamily="34" charset="0"/>
              </a:rPr>
              <a:t>Type</a:t>
            </a:r>
            <a:r>
              <a:rPr lang="tr-TR" sz="2000" kern="0" dirty="0">
                <a:solidFill>
                  <a:srgbClr val="FF0000"/>
                </a:solidFill>
                <a:latin typeface="Arial" pitchFamily="34" charset="0"/>
                <a:cs typeface="Arial" pitchFamily="34" charset="0"/>
              </a:rPr>
              <a:t>: Web-</a:t>
            </a:r>
            <a:r>
              <a:rPr lang="tr-TR" sz="2000" kern="0" dirty="0" err="1">
                <a:solidFill>
                  <a:srgbClr val="FF0000"/>
                </a:solidFill>
                <a:latin typeface="Arial" pitchFamily="34" charset="0"/>
                <a:cs typeface="Arial" pitchFamily="34" charset="0"/>
              </a:rPr>
              <a:t>based</a:t>
            </a:r>
            <a:endParaRPr lang="tr-TR" sz="2000" kern="0" dirty="0">
              <a:latin typeface="Arial" pitchFamily="34" charset="0"/>
              <a:cs typeface="Arial" pitchFamily="34" charset="0"/>
            </a:endParaRPr>
          </a:p>
          <a:p>
            <a:pPr marL="192024" indent="-192024" algn="ctr" defTabSz="384048" eaLnBrk="1" fontAlgn="auto">
              <a:lnSpc>
                <a:spcPct val="110000"/>
              </a:lnSpc>
              <a:spcBef>
                <a:spcPts val="840"/>
              </a:spcBef>
              <a:spcAft>
                <a:spcPts val="0"/>
              </a:spcAft>
              <a:buSzPct val="100000"/>
              <a:buFont typeface="Helvetica"/>
              <a:buNone/>
              <a:defRPr/>
            </a:pPr>
            <a:r>
              <a:rPr lang="tr-TR" sz="2400" b="1" kern="0" dirty="0">
                <a:latin typeface="Arial" pitchFamily="34" charset="0"/>
                <a:cs typeface="Arial" pitchFamily="34" charset="0"/>
              </a:rPr>
              <a:t>No:</a:t>
            </a:r>
            <a:r>
              <a:rPr lang="tr-TR" sz="2400" kern="0" dirty="0">
                <a:latin typeface="Arial" pitchFamily="34" charset="0"/>
                <a:cs typeface="Arial" pitchFamily="34" charset="0"/>
              </a:rPr>
              <a:t>12</a:t>
            </a:r>
            <a:r>
              <a:rPr lang="tr-TR" sz="2400" b="1" kern="0" dirty="0">
                <a:latin typeface="Arial" pitchFamily="34" charset="0"/>
                <a:cs typeface="Arial" pitchFamily="34" charset="0"/>
              </a:rPr>
              <a:t> &amp; Name: </a:t>
            </a:r>
            <a:r>
              <a:rPr lang="tr-TR" sz="2400" kern="0" dirty="0">
                <a:latin typeface="Arial" pitchFamily="34" charset="0"/>
                <a:cs typeface="Arial" pitchFamily="34" charset="0"/>
              </a:rPr>
              <a:t>Tesla</a:t>
            </a:r>
            <a:endParaRPr lang="tr-TR" sz="2400" b="1" kern="0" dirty="0">
              <a:latin typeface="Arial" pitchFamily="34" charset="0"/>
              <a:cs typeface="Arial" pitchFamily="34" charset="0"/>
            </a:endParaRPr>
          </a:p>
          <a:p>
            <a:pPr marL="192024" indent="-192024" algn="ctr" defTabSz="384048" eaLnBrk="1" fontAlgn="auto">
              <a:lnSpc>
                <a:spcPct val="110000"/>
              </a:lnSpc>
              <a:spcBef>
                <a:spcPts val="840"/>
              </a:spcBef>
              <a:spcAft>
                <a:spcPts val="0"/>
              </a:spcAft>
              <a:buSzPct val="100000"/>
              <a:buFont typeface="Helvetica"/>
              <a:buNone/>
              <a:defRPr/>
            </a:pPr>
            <a:r>
              <a:rPr lang="tr-TR" sz="2400" kern="0" dirty="0">
                <a:latin typeface="Arial" pitchFamily="34" charset="0"/>
                <a:cs typeface="Arial" pitchFamily="34" charset="0"/>
              </a:rPr>
              <a:t>Team </a:t>
            </a:r>
            <a:r>
              <a:rPr lang="tr-TR" sz="2400" kern="0" dirty="0" err="1">
                <a:latin typeface="Arial" pitchFamily="34" charset="0"/>
                <a:cs typeface="Arial" pitchFamily="34" charset="0"/>
              </a:rPr>
              <a:t>Members</a:t>
            </a:r>
            <a:r>
              <a:rPr lang="tr-TR" sz="2400" kern="0" dirty="0">
                <a:latin typeface="Arial" pitchFamily="34" charset="0"/>
                <a:cs typeface="Arial" pitchFamily="34" charset="0"/>
              </a:rPr>
              <a:t>:</a:t>
            </a:r>
          </a:p>
          <a:p>
            <a:pPr marL="192024" indent="-192024" algn="ctr" defTabSz="384048" eaLnBrk="1" fontAlgn="auto">
              <a:lnSpc>
                <a:spcPct val="110000"/>
              </a:lnSpc>
              <a:spcBef>
                <a:spcPts val="840"/>
              </a:spcBef>
              <a:spcAft>
                <a:spcPts val="0"/>
              </a:spcAft>
              <a:buSzPct val="100000"/>
              <a:buFont typeface="Helvetica"/>
              <a:buNone/>
              <a:defRPr/>
            </a:pPr>
            <a:endParaRPr lang="tr-TR" sz="2400" kern="0" dirty="0">
              <a:latin typeface="Arial" pitchFamily="34" charset="0"/>
              <a:cs typeface="Arial" pitchFamily="34" charset="0"/>
            </a:endParaRPr>
          </a:p>
          <a:p>
            <a:pPr marL="192024" indent="-192024" algn="ctr" defTabSz="384048" eaLnBrk="1" fontAlgn="auto">
              <a:lnSpc>
                <a:spcPct val="110000"/>
              </a:lnSpc>
              <a:spcBef>
                <a:spcPts val="840"/>
              </a:spcBef>
              <a:spcAft>
                <a:spcPts val="0"/>
              </a:spcAft>
              <a:buSzPct val="100000"/>
              <a:buFont typeface="Helvetica"/>
              <a:buNone/>
              <a:defRPr/>
            </a:pPr>
            <a:endParaRPr lang="tr-TR" sz="2400" kern="0" dirty="0">
              <a:latin typeface="Arial" pitchFamily="34" charset="0"/>
              <a:cs typeface="Arial" pitchFamily="34" charset="0"/>
            </a:endParaRPr>
          </a:p>
          <a:p>
            <a:pPr marL="192024" indent="-192024" defTabSz="384048" eaLnBrk="1" fontAlgn="auto">
              <a:lnSpc>
                <a:spcPct val="110000"/>
              </a:lnSpc>
              <a:spcBef>
                <a:spcPts val="840"/>
              </a:spcBef>
              <a:spcAft>
                <a:spcPts val="0"/>
              </a:spcAft>
              <a:buSzPct val="100000"/>
              <a:buFont typeface="Helvetica"/>
              <a:buNone/>
              <a:defRPr/>
            </a:pPr>
            <a:endParaRPr lang="tr-TR" sz="2400" kern="0" dirty="0">
              <a:latin typeface="Arial" pitchFamily="34" charset="0"/>
              <a:cs typeface="Arial" pitchFamily="34" charset="0"/>
            </a:endParaRPr>
          </a:p>
          <a:p>
            <a:pPr marL="192024" indent="-192024" algn="ctr" defTabSz="384048" eaLnBrk="1" fontAlgn="auto">
              <a:lnSpc>
                <a:spcPct val="110000"/>
              </a:lnSpc>
              <a:spcBef>
                <a:spcPts val="840"/>
              </a:spcBef>
              <a:spcAft>
                <a:spcPts val="0"/>
              </a:spcAft>
              <a:buSzPct val="100000"/>
              <a:buFont typeface="Helvetica"/>
              <a:buNone/>
              <a:defRPr/>
            </a:pPr>
            <a:endParaRPr lang="tr-TR" sz="2400" kern="0" dirty="0">
              <a:latin typeface="Arial" pitchFamily="34" charset="0"/>
              <a:cs typeface="Arial" pitchFamily="34" charset="0"/>
            </a:endParaRPr>
          </a:p>
        </p:txBody>
      </p:sp>
      <p:graphicFrame>
        <p:nvGraphicFramePr>
          <p:cNvPr id="2" name="Tablo 1">
            <a:extLst>
              <a:ext uri="{FF2B5EF4-FFF2-40B4-BE49-F238E27FC236}">
                <a16:creationId xmlns:a16="http://schemas.microsoft.com/office/drawing/2014/main" id="{5D668E64-0957-4656-B8CC-4F20E87AA6FC}"/>
              </a:ext>
            </a:extLst>
          </p:cNvPr>
          <p:cNvGraphicFramePr>
            <a:graphicFrameLocks noGrp="1"/>
          </p:cNvGraphicFramePr>
          <p:nvPr>
            <p:extLst>
              <p:ext uri="{D42A27DB-BD31-4B8C-83A1-F6EECF244321}">
                <p14:modId xmlns:p14="http://schemas.microsoft.com/office/powerpoint/2010/main" val="4246162572"/>
              </p:ext>
            </p:extLst>
          </p:nvPr>
        </p:nvGraphicFramePr>
        <p:xfrm>
          <a:off x="357188" y="3758461"/>
          <a:ext cx="8493848" cy="2712720"/>
        </p:xfrm>
        <a:graphic>
          <a:graphicData uri="http://schemas.openxmlformats.org/drawingml/2006/table">
            <a:tbl>
              <a:tblPr firstRow="1" bandRow="1">
                <a:tableStyleId>{5940675A-B579-460E-94D1-54222C63F5DA}</a:tableStyleId>
              </a:tblPr>
              <a:tblGrid>
                <a:gridCol w="2123462">
                  <a:extLst>
                    <a:ext uri="{9D8B030D-6E8A-4147-A177-3AD203B41FA5}">
                      <a16:colId xmlns:a16="http://schemas.microsoft.com/office/drawing/2014/main" val="4165976724"/>
                    </a:ext>
                  </a:extLst>
                </a:gridCol>
                <a:gridCol w="2123462">
                  <a:extLst>
                    <a:ext uri="{9D8B030D-6E8A-4147-A177-3AD203B41FA5}">
                      <a16:colId xmlns:a16="http://schemas.microsoft.com/office/drawing/2014/main" val="3919720515"/>
                    </a:ext>
                  </a:extLst>
                </a:gridCol>
                <a:gridCol w="2123462">
                  <a:extLst>
                    <a:ext uri="{9D8B030D-6E8A-4147-A177-3AD203B41FA5}">
                      <a16:colId xmlns:a16="http://schemas.microsoft.com/office/drawing/2014/main" val="1050284466"/>
                    </a:ext>
                  </a:extLst>
                </a:gridCol>
                <a:gridCol w="2123462">
                  <a:extLst>
                    <a:ext uri="{9D8B030D-6E8A-4147-A177-3AD203B41FA5}">
                      <a16:colId xmlns:a16="http://schemas.microsoft.com/office/drawing/2014/main" val="1156923137"/>
                    </a:ext>
                  </a:extLst>
                </a:gridCol>
              </a:tblGrid>
              <a:tr h="314065">
                <a:tc>
                  <a:txBody>
                    <a:bodyPr/>
                    <a:lstStyle/>
                    <a:p>
                      <a:r>
                        <a:rPr lang="tr-TR" sz="1600" b="1" dirty="0" err="1"/>
                        <a:t>Specialized</a:t>
                      </a:r>
                      <a:r>
                        <a:rPr lang="tr-TR" sz="1600" b="1" dirty="0"/>
                        <a:t> Team Role</a:t>
                      </a:r>
                    </a:p>
                  </a:txBody>
                  <a:tcPr/>
                </a:tc>
                <a:tc>
                  <a:txBody>
                    <a:bodyPr/>
                    <a:lstStyle/>
                    <a:p>
                      <a:r>
                        <a:rPr lang="tr-TR" b="1" dirty="0" err="1"/>
                        <a:t>Student</a:t>
                      </a:r>
                      <a:r>
                        <a:rPr lang="tr-TR" b="1" dirty="0"/>
                        <a:t> No</a:t>
                      </a:r>
                    </a:p>
                  </a:txBody>
                  <a:tcPr/>
                </a:tc>
                <a:tc>
                  <a:txBody>
                    <a:bodyPr/>
                    <a:lstStyle/>
                    <a:p>
                      <a:r>
                        <a:rPr lang="tr-TR" b="1" dirty="0" err="1"/>
                        <a:t>Student</a:t>
                      </a:r>
                      <a:r>
                        <a:rPr lang="tr-TR" b="1" dirty="0"/>
                        <a:t> Name</a:t>
                      </a:r>
                    </a:p>
                  </a:txBody>
                  <a:tcPr/>
                </a:tc>
                <a:tc>
                  <a:txBody>
                    <a:bodyPr/>
                    <a:lstStyle/>
                    <a:p>
                      <a:r>
                        <a:rPr lang="tr-TR" b="1" dirty="0" err="1"/>
                        <a:t>Student</a:t>
                      </a:r>
                      <a:r>
                        <a:rPr lang="tr-TR" b="1" dirty="0"/>
                        <a:t> </a:t>
                      </a:r>
                      <a:r>
                        <a:rPr lang="tr-TR" b="1" dirty="0" err="1"/>
                        <a:t>Surname</a:t>
                      </a:r>
                      <a:endParaRPr lang="tr-TR" b="1" dirty="0"/>
                    </a:p>
                  </a:txBody>
                  <a:tcPr/>
                </a:tc>
                <a:extLst>
                  <a:ext uri="{0D108BD9-81ED-4DB2-BD59-A6C34878D82A}">
                    <a16:rowId xmlns:a16="http://schemas.microsoft.com/office/drawing/2014/main" val="806416065"/>
                  </a:ext>
                </a:extLst>
              </a:tr>
              <a:tr h="314065">
                <a:tc>
                  <a:txBody>
                    <a:bodyPr/>
                    <a:lstStyle/>
                    <a:p>
                      <a:r>
                        <a:rPr lang="tr-TR" sz="1400" dirty="0"/>
                        <a:t>Software Project Manager</a:t>
                      </a:r>
                    </a:p>
                  </a:txBody>
                  <a:tcPr/>
                </a:tc>
                <a:tc>
                  <a:txBody>
                    <a:bodyPr/>
                    <a:lstStyle/>
                    <a:p>
                      <a:r>
                        <a:rPr lang="tr-TR" dirty="0"/>
                        <a:t>21526662</a:t>
                      </a:r>
                    </a:p>
                  </a:txBody>
                  <a:tcPr/>
                </a:tc>
                <a:tc>
                  <a:txBody>
                    <a:bodyPr/>
                    <a:lstStyle/>
                    <a:p>
                      <a:r>
                        <a:rPr lang="tr-TR" dirty="0"/>
                        <a:t>Veli Can</a:t>
                      </a:r>
                    </a:p>
                  </a:txBody>
                  <a:tcPr/>
                </a:tc>
                <a:tc>
                  <a:txBody>
                    <a:bodyPr/>
                    <a:lstStyle/>
                    <a:p>
                      <a:r>
                        <a:rPr lang="tr-TR" dirty="0"/>
                        <a:t>AYDIN</a:t>
                      </a:r>
                    </a:p>
                  </a:txBody>
                  <a:tcPr/>
                </a:tc>
                <a:extLst>
                  <a:ext uri="{0D108BD9-81ED-4DB2-BD59-A6C34878D82A}">
                    <a16:rowId xmlns:a16="http://schemas.microsoft.com/office/drawing/2014/main" val="853693355"/>
                  </a:ext>
                </a:extLst>
              </a:tr>
              <a:tr h="314065">
                <a:tc>
                  <a:txBody>
                    <a:bodyPr/>
                    <a:lstStyle/>
                    <a:p>
                      <a:r>
                        <a:rPr lang="tr-TR" sz="1400" dirty="0"/>
                        <a:t>Software </a:t>
                      </a:r>
                      <a:r>
                        <a:rPr lang="tr-TR" sz="1400" dirty="0" err="1"/>
                        <a:t>Analyst</a:t>
                      </a:r>
                      <a:endParaRPr lang="tr-TR" sz="1400" dirty="0"/>
                    </a:p>
                  </a:txBody>
                  <a:tcPr/>
                </a:tc>
                <a:tc>
                  <a:txBody>
                    <a:bodyPr/>
                    <a:lstStyle/>
                    <a:p>
                      <a:r>
                        <a:rPr lang="tr-TR" dirty="0"/>
                        <a:t>21387485</a:t>
                      </a:r>
                    </a:p>
                  </a:txBody>
                  <a:tcPr/>
                </a:tc>
                <a:tc>
                  <a:txBody>
                    <a:bodyPr/>
                    <a:lstStyle/>
                    <a:p>
                      <a:r>
                        <a:rPr lang="tr-TR" dirty="0"/>
                        <a:t>Onur</a:t>
                      </a:r>
                    </a:p>
                  </a:txBody>
                  <a:tcPr/>
                </a:tc>
                <a:tc>
                  <a:txBody>
                    <a:bodyPr/>
                    <a:lstStyle/>
                    <a:p>
                      <a:r>
                        <a:rPr lang="tr-TR" dirty="0"/>
                        <a:t>VARSAK</a:t>
                      </a:r>
                    </a:p>
                  </a:txBody>
                  <a:tcPr/>
                </a:tc>
                <a:extLst>
                  <a:ext uri="{0D108BD9-81ED-4DB2-BD59-A6C34878D82A}">
                    <a16:rowId xmlns:a16="http://schemas.microsoft.com/office/drawing/2014/main" val="1706033661"/>
                  </a:ext>
                </a:extLst>
              </a:tr>
              <a:tr h="314065">
                <a:tc>
                  <a:txBody>
                    <a:bodyPr/>
                    <a:lstStyle/>
                    <a:p>
                      <a:r>
                        <a:rPr lang="tr-TR" sz="1400" b="0" dirty="0"/>
                        <a:t>Software Architect</a:t>
                      </a:r>
                    </a:p>
                  </a:txBody>
                  <a:tcPr/>
                </a:tc>
                <a:tc>
                  <a:txBody>
                    <a:bodyPr/>
                    <a:lstStyle/>
                    <a:p>
                      <a:r>
                        <a:rPr lang="tr-TR" dirty="0"/>
                        <a:t>21427033</a:t>
                      </a:r>
                    </a:p>
                  </a:txBody>
                  <a:tcPr/>
                </a:tc>
                <a:tc>
                  <a:txBody>
                    <a:bodyPr/>
                    <a:lstStyle/>
                    <a:p>
                      <a:r>
                        <a:rPr lang="tr-TR" dirty="0" err="1"/>
                        <a:t>Abdülsamet</a:t>
                      </a:r>
                      <a:endParaRPr lang="tr-TR" dirty="0"/>
                    </a:p>
                  </a:txBody>
                  <a:tcPr/>
                </a:tc>
                <a:tc>
                  <a:txBody>
                    <a:bodyPr/>
                    <a:lstStyle/>
                    <a:p>
                      <a:r>
                        <a:rPr lang="tr-TR" dirty="0"/>
                        <a:t>KALKAN</a:t>
                      </a:r>
                    </a:p>
                  </a:txBody>
                  <a:tcPr/>
                </a:tc>
                <a:extLst>
                  <a:ext uri="{0D108BD9-81ED-4DB2-BD59-A6C34878D82A}">
                    <a16:rowId xmlns:a16="http://schemas.microsoft.com/office/drawing/2014/main" val="233790822"/>
                  </a:ext>
                </a:extLst>
              </a:tr>
              <a:tr h="314065">
                <a:tc>
                  <a:txBody>
                    <a:bodyPr/>
                    <a:lstStyle/>
                    <a:p>
                      <a:r>
                        <a:rPr lang="tr-TR" sz="1400" dirty="0"/>
                        <a:t>Software </a:t>
                      </a:r>
                      <a:r>
                        <a:rPr lang="tr-TR" sz="1400" dirty="0" err="1"/>
                        <a:t>Configuration</a:t>
                      </a:r>
                      <a:r>
                        <a:rPr lang="tr-TR" sz="1400" dirty="0"/>
                        <a:t> Manager</a:t>
                      </a:r>
                    </a:p>
                  </a:txBody>
                  <a:tcPr/>
                </a:tc>
                <a:tc>
                  <a:txBody>
                    <a:bodyPr/>
                    <a:lstStyle/>
                    <a:p>
                      <a:r>
                        <a:rPr lang="tr-TR" dirty="0"/>
                        <a:t>21483421</a:t>
                      </a:r>
                    </a:p>
                  </a:txBody>
                  <a:tcPr/>
                </a:tc>
                <a:tc>
                  <a:txBody>
                    <a:bodyPr/>
                    <a:lstStyle/>
                    <a:p>
                      <a:r>
                        <a:rPr lang="tr-TR" dirty="0"/>
                        <a:t>Sefa Seyda</a:t>
                      </a:r>
                    </a:p>
                  </a:txBody>
                  <a:tcPr/>
                </a:tc>
                <a:tc>
                  <a:txBody>
                    <a:bodyPr/>
                    <a:lstStyle/>
                    <a:p>
                      <a:r>
                        <a:rPr lang="tr-TR" dirty="0"/>
                        <a:t>ÖZDOĞAN</a:t>
                      </a:r>
                    </a:p>
                  </a:txBody>
                  <a:tcPr/>
                </a:tc>
                <a:extLst>
                  <a:ext uri="{0D108BD9-81ED-4DB2-BD59-A6C34878D82A}">
                    <a16:rowId xmlns:a16="http://schemas.microsoft.com/office/drawing/2014/main" val="56026132"/>
                  </a:ext>
                </a:extLst>
              </a:tr>
              <a:tr h="314065">
                <a:tc>
                  <a:txBody>
                    <a:bodyPr/>
                    <a:lstStyle/>
                    <a:p>
                      <a:r>
                        <a:rPr lang="tr-TR" sz="1400" dirty="0"/>
                        <a:t>Software </a:t>
                      </a:r>
                      <a:r>
                        <a:rPr lang="tr-TR" sz="1400" dirty="0" err="1"/>
                        <a:t>Tester</a:t>
                      </a:r>
                      <a:endParaRPr lang="tr-TR" sz="1400" dirty="0"/>
                    </a:p>
                  </a:txBody>
                  <a:tcPr/>
                </a:tc>
                <a:tc>
                  <a:txBody>
                    <a:bodyPr/>
                    <a:lstStyle/>
                    <a:p>
                      <a:r>
                        <a:rPr lang="tr-TR" dirty="0"/>
                        <a:t>21426993</a:t>
                      </a:r>
                    </a:p>
                  </a:txBody>
                  <a:tcPr/>
                </a:tc>
                <a:tc>
                  <a:txBody>
                    <a:bodyPr/>
                    <a:lstStyle/>
                    <a:p>
                      <a:r>
                        <a:rPr lang="tr-TR" dirty="0"/>
                        <a:t>Hakan</a:t>
                      </a:r>
                    </a:p>
                  </a:txBody>
                  <a:tcPr/>
                </a:tc>
                <a:tc>
                  <a:txBody>
                    <a:bodyPr/>
                    <a:lstStyle/>
                    <a:p>
                      <a:r>
                        <a:rPr lang="tr-TR" dirty="0"/>
                        <a:t>İMAL</a:t>
                      </a:r>
                    </a:p>
                  </a:txBody>
                  <a:tcPr/>
                </a:tc>
                <a:extLst>
                  <a:ext uri="{0D108BD9-81ED-4DB2-BD59-A6C34878D82A}">
                    <a16:rowId xmlns:a16="http://schemas.microsoft.com/office/drawing/2014/main" val="2016843788"/>
                  </a:ext>
                </a:extLst>
              </a:tr>
              <a:tr h="314065">
                <a:tc>
                  <a:txBody>
                    <a:bodyPr/>
                    <a:lstStyle/>
                    <a:p>
                      <a:r>
                        <a:rPr lang="tr-TR" sz="1400" dirty="0"/>
                        <a:t>Software </a:t>
                      </a:r>
                      <a:r>
                        <a:rPr lang="tr-TR" sz="1400" dirty="0" err="1"/>
                        <a:t>Quality</a:t>
                      </a:r>
                      <a:r>
                        <a:rPr lang="tr-TR" sz="1400" dirty="0"/>
                        <a:t> Manager</a:t>
                      </a:r>
                    </a:p>
                  </a:txBody>
                  <a:tcPr/>
                </a:tc>
                <a:tc>
                  <a:txBody>
                    <a:bodyPr/>
                    <a:lstStyle/>
                    <a:p>
                      <a:r>
                        <a:rPr lang="tr-TR" dirty="0"/>
                        <a:t>21590911</a:t>
                      </a:r>
                    </a:p>
                  </a:txBody>
                  <a:tcPr/>
                </a:tc>
                <a:tc>
                  <a:txBody>
                    <a:bodyPr/>
                    <a:lstStyle/>
                    <a:p>
                      <a:r>
                        <a:rPr lang="tr-TR" dirty="0"/>
                        <a:t>Barkın</a:t>
                      </a:r>
                    </a:p>
                  </a:txBody>
                  <a:tcPr/>
                </a:tc>
                <a:tc>
                  <a:txBody>
                    <a:bodyPr/>
                    <a:lstStyle/>
                    <a:p>
                      <a:r>
                        <a:rPr lang="tr-TR" dirty="0"/>
                        <a:t>ATASAY</a:t>
                      </a:r>
                    </a:p>
                  </a:txBody>
                  <a:tcPr/>
                </a:tc>
                <a:extLst>
                  <a:ext uri="{0D108BD9-81ED-4DB2-BD59-A6C34878D82A}">
                    <a16:rowId xmlns:a16="http://schemas.microsoft.com/office/drawing/2014/main" val="351342795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Box 5"/>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Project </a:t>
            </a:r>
            <a:r>
              <a:rPr lang="tr-TR" altLang="tr-TR" sz="2200" b="1" dirty="0" err="1">
                <a:latin typeface="Arial" panose="020B0604020202020204" pitchFamily="34" charset="0"/>
                <a:cs typeface="Arial" panose="020B0604020202020204" pitchFamily="34" charset="0"/>
              </a:rPr>
              <a:t>Context</a:t>
            </a:r>
            <a:endParaRPr lang="tr-TR" altLang="tr-TR" sz="2400" b="1" dirty="0">
              <a:latin typeface="Arial" panose="020B0604020202020204" pitchFamily="34" charset="0"/>
              <a:cs typeface="Arial" panose="020B0604020202020204" pitchFamily="34" charset="0"/>
            </a:endParaRPr>
          </a:p>
        </p:txBody>
      </p:sp>
      <p:pic>
        <p:nvPicPr>
          <p:cNvPr id="3" name="Resim 2">
            <a:extLst>
              <a:ext uri="{FF2B5EF4-FFF2-40B4-BE49-F238E27FC236}">
                <a16:creationId xmlns:a16="http://schemas.microsoft.com/office/drawing/2014/main" id="{D8F96035-567F-46C8-AFE2-E598C3F56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55" y="1577178"/>
            <a:ext cx="8818980" cy="4823621"/>
          </a:xfrm>
          <a:prstGeom prst="rect">
            <a:avLst/>
          </a:prstGeom>
        </p:spPr>
      </p:pic>
    </p:spTree>
    <p:extLst>
      <p:ext uri="{BB962C8B-B14F-4D97-AF65-F5344CB8AC3E}">
        <p14:creationId xmlns:p14="http://schemas.microsoft.com/office/powerpoint/2010/main" val="3078465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Box 5"/>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err="1">
                <a:latin typeface="Arial" panose="020B0604020202020204" pitchFamily="34" charset="0"/>
                <a:cs typeface="Arial" panose="020B0604020202020204" pitchFamily="34" charset="0"/>
              </a:rPr>
              <a:t>Functional</a:t>
            </a:r>
            <a:r>
              <a:rPr lang="tr-TR" altLang="tr-TR" sz="2200" b="1" dirty="0">
                <a:latin typeface="Arial" panose="020B0604020202020204" pitchFamily="34" charset="0"/>
                <a:cs typeface="Arial" panose="020B0604020202020204" pitchFamily="34" charset="0"/>
              </a:rPr>
              <a:t> Software </a:t>
            </a:r>
            <a:r>
              <a:rPr lang="tr-TR" altLang="tr-TR" sz="2200" b="1" dirty="0" err="1">
                <a:latin typeface="Arial" panose="020B0604020202020204" pitchFamily="34" charset="0"/>
                <a:cs typeface="Arial" panose="020B0604020202020204" pitchFamily="34" charset="0"/>
              </a:rPr>
              <a:t>Requirements</a:t>
            </a:r>
            <a:endParaRPr lang="tr-TR" altLang="tr-TR" sz="2400" b="1" dirty="0">
              <a:latin typeface="Arial" panose="020B0604020202020204" pitchFamily="34" charset="0"/>
              <a:cs typeface="Arial" panose="020B0604020202020204" pitchFamily="34" charset="0"/>
            </a:endParaRPr>
          </a:p>
        </p:txBody>
      </p:sp>
      <p:pic>
        <p:nvPicPr>
          <p:cNvPr id="2" name="Resim 1"/>
          <p:cNvPicPr>
            <a:picLocks noChangeAspect="1"/>
          </p:cNvPicPr>
          <p:nvPr/>
        </p:nvPicPr>
        <p:blipFill>
          <a:blip r:embed="rId2"/>
          <a:stretch>
            <a:fillRect/>
          </a:stretch>
        </p:blipFill>
        <p:spPr>
          <a:xfrm>
            <a:off x="516162" y="1821009"/>
            <a:ext cx="8154538" cy="43916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Box 5"/>
          <p:cNvSpPr txBox="1">
            <a:spLocks noChangeArrowheads="1"/>
          </p:cNvSpPr>
          <p:nvPr/>
        </p:nvSpPr>
        <p:spPr bwMode="auto">
          <a:xfrm>
            <a:off x="400050" y="1163638"/>
            <a:ext cx="8386763"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err="1">
                <a:latin typeface="Arial" panose="020B0604020202020204" pitchFamily="34" charset="0"/>
                <a:cs typeface="Arial" panose="020B0604020202020204" pitchFamily="34" charset="0"/>
              </a:rPr>
              <a:t>Non-Functional</a:t>
            </a:r>
            <a:r>
              <a:rPr lang="tr-TR" altLang="tr-TR" sz="2200" b="1" dirty="0">
                <a:latin typeface="Arial" panose="020B0604020202020204" pitchFamily="34" charset="0"/>
                <a:cs typeface="Arial" panose="020B0604020202020204" pitchFamily="34" charset="0"/>
              </a:rPr>
              <a:t> Software </a:t>
            </a:r>
            <a:r>
              <a:rPr lang="tr-TR" altLang="tr-TR" sz="2200" b="1" dirty="0" err="1">
                <a:latin typeface="Arial" panose="020B0604020202020204" pitchFamily="34" charset="0"/>
                <a:cs typeface="Arial" panose="020B0604020202020204" pitchFamily="34" charset="0"/>
              </a:rPr>
              <a:t>Requirements</a:t>
            </a:r>
            <a:endParaRPr lang="tr-TR" altLang="tr-TR" sz="2400" b="1" dirty="0">
              <a:latin typeface="Arial" panose="020B0604020202020204" pitchFamily="34" charset="0"/>
              <a:cs typeface="Arial" panose="020B0604020202020204" pitchFamily="34" charset="0"/>
            </a:endParaRPr>
          </a:p>
        </p:txBody>
      </p:sp>
      <p:sp>
        <p:nvSpPr>
          <p:cNvPr id="5" name="TextBox 5"/>
          <p:cNvSpPr txBox="1">
            <a:spLocks noChangeArrowheads="1"/>
          </p:cNvSpPr>
          <p:nvPr/>
        </p:nvSpPr>
        <p:spPr bwMode="auto">
          <a:xfrm>
            <a:off x="400050" y="1163638"/>
            <a:ext cx="8386763"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Non-Functional Software Requirements</a:t>
            </a:r>
            <a:endParaRPr lang="tr-TR" altLang="tr-TR" sz="2400" b="1" dirty="0">
              <a:latin typeface="Arial" panose="020B0604020202020204" pitchFamily="34" charset="0"/>
              <a:cs typeface="Arial" panose="020B0604020202020204" pitchFamily="34" charset="0"/>
            </a:endParaRPr>
          </a:p>
        </p:txBody>
      </p:sp>
      <p:sp>
        <p:nvSpPr>
          <p:cNvPr id="6" name="TextBox 1"/>
          <p:cNvSpPr txBox="1"/>
          <p:nvPr/>
        </p:nvSpPr>
        <p:spPr>
          <a:xfrm>
            <a:off x="511881" y="1803862"/>
            <a:ext cx="8109605" cy="412420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Usability</a:t>
            </a:r>
            <a:r>
              <a:rPr lang="en-US" sz="1600" b="1" dirty="0">
                <a:latin typeface="Times New Roman" panose="02020603050405020304" pitchFamily="18" charset="0"/>
                <a:cs typeface="Times New Roman" panose="02020603050405020304" pitchFamily="18" charset="0"/>
              </a:rPr>
              <a:t>:</a:t>
            </a:r>
          </a:p>
          <a:p>
            <a:r>
              <a:rPr lang="tr-TR" sz="16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Prioritize the important functions of the system based on usage patterns.</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Frequently used</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functions</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tested for usability, as should complex and critical functions. </a:t>
            </a:r>
          </a:p>
          <a:p>
            <a:r>
              <a:rPr lang="en-US" sz="2000" b="1" dirty="0">
                <a:latin typeface="Times New Roman" panose="02020603050405020304" pitchFamily="18" charset="0"/>
                <a:cs typeface="Times New Roman" panose="02020603050405020304" pitchFamily="18" charset="0"/>
              </a:rPr>
              <a:t>Reliability:</a:t>
            </a:r>
          </a:p>
          <a:p>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Users have to trust the system, even after using it for a long time.</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Your goal should be a long MTBF (mean time between failures).</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Create a requirement that data created in the system will be retained for a number of years without the data being changed by the system.</a:t>
            </a:r>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It’s a good idea to also include requirements that make it easier to monitor system performance.</a:t>
            </a:r>
          </a:p>
          <a:p>
            <a:r>
              <a:rPr lang="en-US" sz="2000" b="1" dirty="0">
                <a:latin typeface="Times New Roman" panose="02020603050405020304" pitchFamily="18" charset="0"/>
                <a:cs typeface="Times New Roman" panose="02020603050405020304" pitchFamily="18" charset="0"/>
              </a:rPr>
              <a:t>Performance:</a:t>
            </a:r>
          </a:p>
          <a:p>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What should system response times be, as measured from any point, under what circumstances?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Are there specific peak times when the load on the system will be unusually high?</a:t>
            </a:r>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Think of stress periods</a:t>
            </a:r>
            <a:r>
              <a:rPr lang="en-US" sz="1400" dirty="0">
                <a:latin typeface="Times New Roman" panose="02020603050405020304" pitchFamily="18" charset="0"/>
                <a:cs typeface="Times New Roman" panose="02020603050405020304" pitchFamily="18" charset="0"/>
              </a:rPr>
              <a:t>, for example, at the end of the month or in conjunction with payroll disbursement</a:t>
            </a:r>
            <a:r>
              <a:rPr lang="en-US" sz="1200" dirty="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Supportability:</a:t>
            </a:r>
          </a:p>
          <a:p>
            <a:r>
              <a:rPr lang="tr-TR"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The system needs to be </a:t>
            </a:r>
            <a:r>
              <a:rPr lang="en-US" sz="1400" b="1" dirty="0">
                <a:latin typeface="Times New Roman" panose="02020603050405020304" pitchFamily="18" charset="0"/>
                <a:cs typeface="Times New Roman" panose="02020603050405020304" pitchFamily="18" charset="0"/>
              </a:rPr>
              <a:t>cost-effective to maintain</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Maintainability requirements may cover diverse levels of documentation, such as system documentation, as well as test documentation, e.g. which test cases and test plans will accompany the system.</a:t>
            </a:r>
          </a:p>
          <a:p>
            <a:pPr marL="285750" indent="-285750">
              <a:buFont typeface="Arial" panose="020B0604020202020204" pitchFamily="34" charset="0"/>
              <a:buChar char="•"/>
            </a:pPr>
            <a:endParaRPr lang="tr-TR"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799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Box 5"/>
          <p:cNvSpPr txBox="1">
            <a:spLocks noChangeArrowheads="1"/>
          </p:cNvSpPr>
          <p:nvPr/>
        </p:nvSpPr>
        <p:spPr bwMode="auto">
          <a:xfrm>
            <a:off x="400050" y="1163638"/>
            <a:ext cx="8386763"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200" b="1" dirty="0">
                <a:latin typeface="Arial" panose="020B0604020202020204" pitchFamily="34" charset="0"/>
                <a:cs typeface="Arial" panose="020B0604020202020204" pitchFamily="34" charset="0"/>
              </a:rPr>
              <a:t>Software Architecture</a:t>
            </a:r>
            <a:endParaRPr lang="tr-TR" altLang="tr-TR" sz="2400" b="1" dirty="0">
              <a:latin typeface="Arial" panose="020B0604020202020204" pitchFamily="34" charset="0"/>
              <a:cs typeface="Arial" panose="020B0604020202020204" pitchFamily="34" charset="0"/>
            </a:endParaRPr>
          </a:p>
        </p:txBody>
      </p:sp>
      <p:pic>
        <p:nvPicPr>
          <p:cNvPr id="13" name="Resim 12"/>
          <p:cNvPicPr>
            <a:picLocks noChangeAspect="1"/>
          </p:cNvPicPr>
          <p:nvPr/>
        </p:nvPicPr>
        <p:blipFill>
          <a:blip r:embed="rId2"/>
          <a:stretch>
            <a:fillRect/>
          </a:stretch>
        </p:blipFill>
        <p:spPr>
          <a:xfrm>
            <a:off x="522011" y="1985554"/>
            <a:ext cx="8549933" cy="4163213"/>
          </a:xfrm>
          <a:prstGeom prst="rect">
            <a:avLst/>
          </a:prstGeom>
        </p:spPr>
      </p:pic>
    </p:spTree>
    <p:extLst>
      <p:ext uri="{BB962C8B-B14F-4D97-AF65-F5344CB8AC3E}">
        <p14:creationId xmlns:p14="http://schemas.microsoft.com/office/powerpoint/2010/main" val="3249561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657225" y="2119313"/>
            <a:ext cx="783431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indent="0"/>
            <a:r>
              <a:rPr lang="tr-TR" sz="2800" b="1" u="sng" dirty="0">
                <a:solidFill>
                  <a:schemeClr val="tx1"/>
                </a:solidFill>
              </a:rPr>
              <a:t>Overview of technology we have used:</a:t>
            </a:r>
          </a:p>
          <a:p>
            <a:pPr>
              <a:buFont typeface="Arial" pitchFamily="34" charset="0"/>
              <a:buChar char="•"/>
            </a:pPr>
            <a:r>
              <a:rPr lang="tr-TR" sz="2400" dirty="0"/>
              <a:t>JAVA Spring </a:t>
            </a:r>
            <a:r>
              <a:rPr lang="tr-TR" sz="2400" dirty="0" err="1"/>
              <a:t>Framework,Hibernate,Thymeleaf</a:t>
            </a:r>
            <a:endParaRPr lang="tr-TR" sz="2400" dirty="0"/>
          </a:p>
          <a:p>
            <a:pPr>
              <a:buFont typeface="Arial" pitchFamily="34" charset="0"/>
              <a:buChar char="•"/>
            </a:pPr>
            <a:r>
              <a:rPr lang="tr-TR" sz="2400" dirty="0"/>
              <a:t>CSS, </a:t>
            </a:r>
            <a:r>
              <a:rPr lang="tr-TR" sz="2400" dirty="0" err="1"/>
              <a:t>Javascript</a:t>
            </a:r>
            <a:r>
              <a:rPr lang="tr-TR" sz="2400" dirty="0"/>
              <a:t> </a:t>
            </a:r>
            <a:r>
              <a:rPr lang="tr-TR" sz="2400" dirty="0" err="1"/>
              <a:t>and</a:t>
            </a:r>
            <a:r>
              <a:rPr lang="tr-TR" sz="2400" dirty="0"/>
              <a:t> HTML</a:t>
            </a:r>
          </a:p>
          <a:p>
            <a:pPr>
              <a:buFont typeface="Arial" pitchFamily="34" charset="0"/>
              <a:buChar char="•"/>
            </a:pPr>
            <a:r>
              <a:rPr lang="tr-TR" sz="2400" dirty="0" err="1"/>
              <a:t>MySQL</a:t>
            </a:r>
            <a:r>
              <a:rPr lang="tr-TR" sz="2400" dirty="0"/>
              <a:t> Database Management </a:t>
            </a:r>
            <a:r>
              <a:rPr lang="tr-TR" sz="2400" dirty="0" err="1"/>
              <a:t>System</a:t>
            </a:r>
            <a:endParaRPr lang="tr-TR" sz="2400" dirty="0"/>
          </a:p>
        </p:txBody>
      </p:sp>
      <p:sp>
        <p:nvSpPr>
          <p:cNvPr id="36867" name="TextBox 5"/>
          <p:cNvSpPr txBox="1">
            <a:spLocks noChangeArrowheads="1"/>
          </p:cNvSpPr>
          <p:nvPr/>
        </p:nvSpPr>
        <p:spPr bwMode="auto">
          <a:xfrm>
            <a:off x="400050" y="1163638"/>
            <a:ext cx="8386763" cy="592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3200" b="1" dirty="0" err="1">
                <a:latin typeface="Arial" panose="020B0604020202020204" pitchFamily="34" charset="0"/>
                <a:cs typeface="Arial" panose="020B0604020202020204" pitchFamily="34" charset="0"/>
              </a:rPr>
              <a:t>Technological</a:t>
            </a:r>
            <a:r>
              <a:rPr lang="tr-TR" altLang="tr-TR" sz="3200" b="1" dirty="0">
                <a:latin typeface="Arial" panose="020B0604020202020204" pitchFamily="34" charset="0"/>
                <a:cs typeface="Arial" panose="020B0604020202020204" pitchFamily="34" charset="0"/>
              </a:rPr>
              <a:t> Background</a:t>
            </a:r>
          </a:p>
        </p:txBody>
      </p:sp>
    </p:spTree>
    <p:extLst>
      <p:ext uri="{BB962C8B-B14F-4D97-AF65-F5344CB8AC3E}">
        <p14:creationId xmlns:p14="http://schemas.microsoft.com/office/powerpoint/2010/main" val="3499867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657225" y="2119313"/>
            <a:ext cx="7834313" cy="47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indent="0" eaLnBrk="1">
              <a:lnSpc>
                <a:spcPct val="110000"/>
              </a:lnSpc>
              <a:spcBef>
                <a:spcPts val="838"/>
              </a:spcBef>
              <a:buSzPct val="100000"/>
            </a:pPr>
            <a:r>
              <a:rPr lang="tr-TR" altLang="tr-TR" sz="2400" dirty="0" err="1"/>
              <a:t>We</a:t>
            </a:r>
            <a:r>
              <a:rPr lang="tr-TR" altLang="tr-TR" sz="2400" dirty="0"/>
              <a:t> </a:t>
            </a:r>
            <a:r>
              <a:rPr lang="tr-TR" altLang="tr-TR" sz="2400" dirty="0" err="1"/>
              <a:t>will</a:t>
            </a:r>
            <a:r>
              <a:rPr lang="tr-TR" altLang="tr-TR" sz="2400" dirty="0"/>
              <a:t> </a:t>
            </a:r>
            <a:r>
              <a:rPr lang="tr-TR" altLang="tr-TR" sz="2400" dirty="0" err="1"/>
              <a:t>run</a:t>
            </a:r>
            <a:r>
              <a:rPr lang="tr-TR" altLang="tr-TR" sz="2400" dirty="0"/>
              <a:t> </a:t>
            </a:r>
            <a:r>
              <a:rPr lang="tr-TR" altLang="tr-TR" sz="2400" dirty="0" err="1"/>
              <a:t>the</a:t>
            </a:r>
            <a:r>
              <a:rPr lang="tr-TR" altLang="tr-TR" sz="2400" dirty="0"/>
              <a:t> </a:t>
            </a:r>
            <a:r>
              <a:rPr lang="tr-TR" altLang="tr-TR" sz="2400" dirty="0" err="1"/>
              <a:t>most</a:t>
            </a:r>
            <a:r>
              <a:rPr lang="tr-TR" altLang="tr-TR" sz="2400" dirty="0"/>
              <a:t> </a:t>
            </a:r>
            <a:r>
              <a:rPr lang="tr-TR" altLang="tr-TR" sz="2400" dirty="0" err="1"/>
              <a:t>recent</a:t>
            </a:r>
            <a:r>
              <a:rPr lang="tr-TR" altLang="tr-TR" sz="2400" dirty="0"/>
              <a:t> </a:t>
            </a:r>
            <a:r>
              <a:rPr lang="tr-TR" altLang="tr-TR" sz="2400" dirty="0" err="1"/>
              <a:t>version</a:t>
            </a:r>
            <a:r>
              <a:rPr lang="tr-TR" altLang="tr-TR" sz="2400" dirty="0"/>
              <a:t> of </a:t>
            </a:r>
            <a:r>
              <a:rPr lang="tr-TR" altLang="tr-TR" sz="2400" dirty="0" err="1"/>
              <a:t>our</a:t>
            </a:r>
            <a:r>
              <a:rPr lang="tr-TR" altLang="tr-TR" sz="2400" dirty="0"/>
              <a:t> </a:t>
            </a:r>
            <a:r>
              <a:rPr lang="tr-TR" altLang="tr-TR" sz="2400" dirty="0" err="1"/>
              <a:t>product</a:t>
            </a:r>
            <a:r>
              <a:rPr lang="tr-TR" altLang="tr-TR" sz="2400" dirty="0"/>
              <a:t> </a:t>
            </a:r>
            <a:r>
              <a:rPr lang="tr-TR" altLang="tr-TR" sz="2400" dirty="0" err="1"/>
              <a:t>now</a:t>
            </a:r>
            <a:r>
              <a:rPr lang="tr-TR" altLang="tr-TR" sz="2400" dirty="0"/>
              <a:t>.</a:t>
            </a:r>
          </a:p>
        </p:txBody>
      </p:sp>
      <p:sp>
        <p:nvSpPr>
          <p:cNvPr id="41987" name="TextBox 5"/>
          <p:cNvSpPr txBox="1">
            <a:spLocks noChangeArrowheads="1"/>
          </p:cNvSpPr>
          <p:nvPr/>
        </p:nvSpPr>
        <p:spPr bwMode="auto">
          <a:xfrm>
            <a:off x="400050" y="1163638"/>
            <a:ext cx="8386763" cy="52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800" b="1" dirty="0">
                <a:latin typeface="Arial" panose="020B0604020202020204" pitchFamily="34" charset="0"/>
                <a:cs typeface="Arial" panose="020B0604020202020204" pitchFamily="34" charset="0"/>
              </a:rPr>
              <a:t>Final Project Demo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657225" y="2119313"/>
            <a:ext cx="7972969" cy="217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indent="0" eaLnBrk="1">
              <a:lnSpc>
                <a:spcPct val="110000"/>
              </a:lnSpc>
              <a:spcBef>
                <a:spcPts val="838"/>
              </a:spcBef>
              <a:buSzPct val="100000"/>
            </a:pPr>
            <a:r>
              <a:rPr lang="tr-TR" altLang="tr-TR" sz="2400" dirty="0"/>
              <a:t>We allocated the work according to the role of the members.Especially, our manager told us what to do and every member have done it successfully.In addition everyone has contributed to development of the Project</a:t>
            </a:r>
            <a:r>
              <a:rPr lang="tr-TR" altLang="tr-TR" sz="2200" dirty="0"/>
              <a:t>.</a:t>
            </a:r>
          </a:p>
          <a:p>
            <a:pPr marL="0" indent="0" eaLnBrk="1">
              <a:lnSpc>
                <a:spcPct val="110000"/>
              </a:lnSpc>
              <a:spcBef>
                <a:spcPts val="838"/>
              </a:spcBef>
              <a:buSzPct val="100000"/>
            </a:pPr>
            <a:endParaRPr lang="tr-TR" altLang="tr-TR" sz="2200" dirty="0"/>
          </a:p>
        </p:txBody>
      </p:sp>
      <p:sp>
        <p:nvSpPr>
          <p:cNvPr id="41987" name="TextBox 5"/>
          <p:cNvSpPr txBox="1">
            <a:spLocks noChangeArrowheads="1"/>
          </p:cNvSpPr>
          <p:nvPr/>
        </p:nvSpPr>
        <p:spPr bwMode="auto">
          <a:xfrm>
            <a:off x="400050" y="1163638"/>
            <a:ext cx="8386763" cy="52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a:lnSpc>
                <a:spcPct val="110000"/>
              </a:lnSpc>
              <a:spcBef>
                <a:spcPts val="838"/>
              </a:spcBef>
              <a:buSzPct val="100000"/>
              <a:buFont typeface="Helvetica" panose="020B0604020202020204" pitchFamily="34" charset="0"/>
              <a:buNone/>
            </a:pPr>
            <a:r>
              <a:rPr lang="tr-TR" altLang="tr-TR" sz="2800" b="1" dirty="0" err="1">
                <a:latin typeface="Arial" panose="020B0604020202020204" pitchFamily="34" charset="0"/>
                <a:cs typeface="Arial" panose="020B0604020202020204" pitchFamily="34" charset="0"/>
              </a:rPr>
              <a:t>Work</a:t>
            </a:r>
            <a:r>
              <a:rPr lang="tr-TR" altLang="tr-TR" sz="2800" b="1" dirty="0">
                <a:latin typeface="Arial" panose="020B0604020202020204" pitchFamily="34" charset="0"/>
                <a:cs typeface="Arial" panose="020B0604020202020204" pitchFamily="34" charset="0"/>
              </a:rPr>
              <a:t> </a:t>
            </a:r>
            <a:r>
              <a:rPr lang="tr-TR" altLang="tr-TR" sz="2800" b="1" dirty="0" err="1">
                <a:latin typeface="Arial" panose="020B0604020202020204" pitchFamily="34" charset="0"/>
                <a:cs typeface="Arial" panose="020B0604020202020204" pitchFamily="34" charset="0"/>
              </a:rPr>
              <a:t>Allocation</a:t>
            </a:r>
            <a:endParaRPr lang="tr-TR" altLang="tr-TR"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48093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22&quot;&gt;&lt;property id=&quot;20148&quot; value=&quot;5&quot;/&gt;&lt;property id=&quot;20300&quot; value=&quot;Slide 1&quot;/&gt;&lt;property id=&quot;20307&quot; value=&quot;333&quot;/&gt;&lt;/object&gt;&lt;object type=&quot;3&quot; unique_id=&quot;10023&quot;&gt;&lt;property id=&quot;20148&quot; value=&quot;5&quot;/&gt;&lt;property id=&quot;20300&quot; value=&quot;Slide 9&quot;/&gt;&lt;property id=&quot;20307&quot; value=&quot;334&quot;/&gt;&lt;/object&gt;&lt;object type=&quot;3&quot; unique_id=&quot;10390&quot;&gt;&lt;property id=&quot;20148&quot; value=&quot;5&quot;/&gt;&lt;property id=&quot;20300&quot; value=&quot;Slide 10&quot;/&gt;&lt;property id=&quot;20307&quot; value=&quot;355&quot;/&gt;&lt;/object&gt;&lt;object type=&quot;3&quot; unique_id=&quot;10391&quot;&gt;&lt;property id=&quot;20148&quot; value=&quot;5&quot;/&gt;&lt;property id=&quot;20300&quot; value=&quot;Slide 11&quot;/&gt;&lt;property id=&quot;20307&quot; value=&quot;356&quot;/&gt;&lt;/object&gt;&lt;object type=&quot;3&quot; unique_id=&quot;10392&quot;&gt;&lt;property id=&quot;20148&quot; value=&quot;5&quot;/&gt;&lt;property id=&quot;20300&quot; value=&quot;Slide 12&quot;/&gt;&lt;property id=&quot;20307&quot; value=&quot;357&quot;/&gt;&lt;/object&gt;&lt;object type=&quot;3&quot; unique_id=&quot;10393&quot;&gt;&lt;property id=&quot;20148&quot; value=&quot;5&quot;/&gt;&lt;property id=&quot;20300&quot; value=&quot;Slide 14&quot;/&gt;&lt;property id=&quot;20307&quot; value=&quot;358&quot;/&gt;&lt;/object&gt;&lt;object type=&quot;3&quot; unique_id=&quot;10394&quot;&gt;&lt;property id=&quot;20148&quot; value=&quot;5&quot;/&gt;&lt;property id=&quot;20300&quot; value=&quot;Slide 16&quot;/&gt;&lt;property id=&quot;20307&quot; value=&quot;359&quot;/&gt;&lt;/object&gt;&lt;object type=&quot;3&quot; unique_id=&quot;10395&quot;&gt;&lt;property id=&quot;20148&quot; value=&quot;5&quot;/&gt;&lt;property id=&quot;20300&quot; value=&quot;Slide 17&quot;/&gt;&lt;property id=&quot;20307&quot; value=&quot;360&quot;/&gt;&lt;/object&gt;&lt;object type=&quot;3&quot; unique_id=&quot;10396&quot;&gt;&lt;property id=&quot;20148&quot; value=&quot;5&quot;/&gt;&lt;property id=&quot;20300&quot; value=&quot;Slide 18&quot;/&gt;&lt;property id=&quot;20307&quot; value=&quot;361&quot;/&gt;&lt;/object&gt;&lt;object type=&quot;3&quot; unique_id=&quot;10397&quot;&gt;&lt;property id=&quot;20148&quot; value=&quot;5&quot;/&gt;&lt;property id=&quot;20300&quot; value=&quot;Slide 20&quot;/&gt;&lt;property id=&quot;20307&quot; value=&quot;362&quot;/&gt;&lt;/object&gt;&lt;object type=&quot;3&quot; unique_id=&quot;10398&quot;&gt;&lt;property id=&quot;20148&quot; value=&quot;5&quot;/&gt;&lt;property id=&quot;20300&quot; value=&quot;Slide 21&quot;/&gt;&lt;property id=&quot;20307&quot; value=&quot;363&quot;/&gt;&lt;/object&gt;&lt;object type=&quot;3&quot; unique_id=&quot;10400&quot;&gt;&lt;property id=&quot;20148&quot; value=&quot;5&quot;/&gt;&lt;property id=&quot;20300&quot; value=&quot;Slide 22&quot;/&gt;&lt;property id=&quot;20307&quot; value=&quot;365&quot;/&gt;&lt;/object&gt;&lt;object type=&quot;3&quot; unique_id=&quot;10401&quot;&gt;&lt;property id=&quot;20148&quot; value=&quot;5&quot;/&gt;&lt;property id=&quot;20300&quot; value=&quot;Slide 25&quot;/&gt;&lt;property id=&quot;20307&quot; value=&quot;366&quot;/&gt;&lt;/object&gt;&lt;object type=&quot;3&quot; unique_id=&quot;10402&quot;&gt;&lt;property id=&quot;20148&quot; value=&quot;5&quot;/&gt;&lt;property id=&quot;20300&quot; value=&quot;Slide 27&quot;/&gt;&lt;property id=&quot;20307&quot; value=&quot;367&quot;/&gt;&lt;/object&gt;&lt;object type=&quot;3&quot; unique_id=&quot;10403&quot;&gt;&lt;property id=&quot;20148&quot; value=&quot;5&quot;/&gt;&lt;property id=&quot;20300&quot; value=&quot;Slide 29&quot;/&gt;&lt;property id=&quot;20307&quot; value=&quot;368&quot;/&gt;&lt;/object&gt;&lt;object type=&quot;3&quot; unique_id=&quot;10404&quot;&gt;&lt;property id=&quot;20148&quot; value=&quot;5&quot;/&gt;&lt;property id=&quot;20300&quot; value=&quot;Slide 34&quot;/&gt;&lt;property id=&quot;20307&quot; value=&quot;369&quot;/&gt;&lt;/object&gt;&lt;object type=&quot;3&quot; unique_id=&quot;10405&quot;&gt;&lt;property id=&quot;20148&quot; value=&quot;5&quot;/&gt;&lt;property id=&quot;20300&quot; value=&quot;Slide 36&quot;/&gt;&lt;property id=&quot;20307&quot; value=&quot;370&quot;/&gt;&lt;/object&gt;&lt;object type=&quot;3&quot; unique_id=&quot;10472&quot;&gt;&lt;property id=&quot;20148&quot; value=&quot;5&quot;/&gt;&lt;property id=&quot;20300&quot; value=&quot;Slide 2&quot;/&gt;&lt;property id=&quot;20307&quot; value=&quot;371&quot;/&gt;&lt;/object&gt;&lt;object type=&quot;3&quot; unique_id=&quot;10473&quot;&gt;&lt;property id=&quot;20148&quot; value=&quot;5&quot;/&gt;&lt;property id=&quot;20300&quot; value=&quot;Slide 8&quot;/&gt;&lt;property id=&quot;20307&quot; value=&quot;372&quot;/&gt;&lt;/object&gt;&lt;object type=&quot;3&quot; unique_id=&quot;10522&quot;&gt;&lt;property id=&quot;20148&quot; value=&quot;5&quot;/&gt;&lt;property id=&quot;20300&quot; value=&quot;Slide 3&quot;/&gt;&lt;property id=&quot;20307&quot; value=&quot;373&quot;/&gt;&lt;/object&gt;&lt;object type=&quot;3&quot; unique_id=&quot;10523&quot;&gt;&lt;property id=&quot;20148&quot; value=&quot;5&quot;/&gt;&lt;property id=&quot;20300&quot; value=&quot;Slide 13&quot;/&gt;&lt;property id=&quot;20307&quot; value=&quot;374&quot;/&gt;&lt;/object&gt;&lt;object type=&quot;3&quot; unique_id=&quot;10628&quot;&gt;&lt;property id=&quot;20148&quot; value=&quot;5&quot;/&gt;&lt;property id=&quot;20300&quot; value=&quot;Slide 15&quot;/&gt;&lt;property id=&quot;20307&quot; value=&quot;375&quot;/&gt;&lt;/object&gt;&lt;object type=&quot;3&quot; unique_id=&quot;10818&quot;&gt;&lt;property id=&quot;20148&quot; value=&quot;5&quot;/&gt;&lt;property id=&quot;20300&quot; value=&quot;Slide 19&quot;/&gt;&lt;property id=&quot;20307&quot; value=&quot;376&quot;/&gt;&lt;/object&gt;&lt;object type=&quot;3&quot; unique_id=&quot;11015&quot;&gt;&lt;property id=&quot;20148&quot; value=&quot;5&quot;/&gt;&lt;property id=&quot;20300&quot; value=&quot;Slide 23&quot;/&gt;&lt;property id=&quot;20307&quot; value=&quot;377&quot;/&gt;&lt;/object&gt;&lt;object type=&quot;3&quot; unique_id=&quot;11157&quot;&gt;&lt;property id=&quot;20148&quot; value=&quot;5&quot;/&gt;&lt;property id=&quot;20300&quot; value=&quot;Slide 24&quot;/&gt;&lt;property id=&quot;20307&quot; value=&quot;378&quot;/&gt;&lt;/object&gt;&lt;object type=&quot;3&quot; unique_id=&quot;11579&quot;&gt;&lt;property id=&quot;20148&quot; value=&quot;5&quot;/&gt;&lt;property id=&quot;20300&quot; value=&quot;Slide 4&quot;/&gt;&lt;property id=&quot;20307&quot; value=&quot;379&quot;/&gt;&lt;/object&gt;&lt;object type=&quot;3&quot; unique_id=&quot;11580&quot;&gt;&lt;property id=&quot;20148&quot; value=&quot;5&quot;/&gt;&lt;property id=&quot;20300&quot; value=&quot;Slide 5&quot;/&gt;&lt;property id=&quot;20307&quot; value=&quot;380&quot;/&gt;&lt;/object&gt;&lt;object type=&quot;3&quot; unique_id=&quot;11581&quot;&gt;&lt;property id=&quot;20148&quot; value=&quot;5&quot;/&gt;&lt;property id=&quot;20300&quot; value=&quot;Slide 26&quot;/&gt;&lt;property id=&quot;20307&quot; value=&quot;381&quot;/&gt;&lt;/object&gt;&lt;object type=&quot;3&quot; unique_id=&quot;11861&quot;&gt;&lt;property id=&quot;20148&quot; value=&quot;5&quot;/&gt;&lt;property id=&quot;20300&quot; value=&quot;Slide 30&quot;/&gt;&lt;property id=&quot;20307&quot; value=&quot;382&quot;/&gt;&lt;/object&gt;&lt;object type=&quot;3&quot; unique_id=&quot;11862&quot;&gt;&lt;property id=&quot;20148&quot; value=&quot;5&quot;/&gt;&lt;property id=&quot;20300&quot; value=&quot;Slide 32&quot;/&gt;&lt;property id=&quot;20307&quot; value=&quot;383&quot;/&gt;&lt;/object&gt;&lt;object type=&quot;3&quot; unique_id=&quot;11863&quot;&gt;&lt;property id=&quot;20148&quot; value=&quot;5&quot;/&gt;&lt;property id=&quot;20300&quot; value=&quot;Slide 31&quot;/&gt;&lt;property id=&quot;20307&quot; value=&quot;385&quot;/&gt;&lt;/object&gt;&lt;object type=&quot;3&quot; unique_id=&quot;11864&quot;&gt;&lt;property id=&quot;20148&quot; value=&quot;5&quot;/&gt;&lt;property id=&quot;20300&quot; value=&quot;Slide 33&quot;/&gt;&lt;property id=&quot;20307&quot; value=&quot;384&quot;/&gt;&lt;/object&gt;&lt;object type=&quot;3&quot; unique_id=&quot;12005&quot;&gt;&lt;property id=&quot;20148&quot; value=&quot;5&quot;/&gt;&lt;property id=&quot;20300&quot; value=&quot;Slide 6&quot;/&gt;&lt;property id=&quot;20307&quot; value=&quot;386&quot;/&gt;&lt;/object&gt;&lt;object type=&quot;3&quot; unique_id=&quot;12427&quot;&gt;&lt;property id=&quot;20148&quot; value=&quot;5&quot;/&gt;&lt;property id=&quot;20300&quot; value=&quot;Slide 35&quot;/&gt;&lt;property id=&quot;20307&quot; value=&quot;388&quot;/&gt;&lt;/object&gt;&lt;object type=&quot;3&quot; unique_id=&quot;12644&quot;&gt;&lt;property id=&quot;20148&quot; value=&quot;5&quot;/&gt;&lt;property id=&quot;20300&quot; value=&quot;Slide 28&quot;/&gt;&lt;property id=&quot;20307&quot; value=&quot;389&quot;/&gt;&lt;/object&gt;&lt;object type=&quot;3&quot; unique_id=&quot;12645&quot;&gt;&lt;property id=&quot;20148&quot; value=&quot;5&quot;/&gt;&lt;property id=&quot;20300&quot; value=&quot;Slide 7&quot;/&gt;&lt;property id=&quot;20307&quot; value=&quot;390&quot;/&gt;&lt;/object&gt;&lt;/object&gt;&lt;/object&gt;&lt;/database&gt;"/>
  <p:tag name="SECTOMILLISECCONVERTED" val="1"/>
</p:tagLst>
</file>

<file path=ppt/theme/theme1.xml><?xml version="1.0" encoding="utf-8"?>
<a:theme xmlns:a="http://schemas.openxmlformats.org/drawingml/2006/main" name="2. TASARIM">
  <a:themeElements>
    <a:clrScheme name="Ofis">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is">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BM419_Final_Presentation_Template.pot (1) [Uyumluluk Modu]" id="{37132945-0CA1-4802-B69A-43CA38D81B04}" vid="{87CB05B0-2F18-4742-BB16-0EDE699AF4BF}"/>
    </a:ext>
  </a:extLst>
</a:theme>
</file>

<file path=ppt/theme/theme2.xml><?xml version="1.0" encoding="utf-8"?>
<a:theme xmlns:a="http://schemas.openxmlformats.org/drawingml/2006/main" name="3. TASARIM">
  <a:themeElements>
    <a:clrScheme name="Ofis">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is">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BM419_Final_Presentation_Template.pot (1) [Uyumluluk Modu]" id="{37132945-0CA1-4802-B69A-43CA38D81B04}" vid="{21AD399E-522D-423E-836E-B7829BF45808}"/>
    </a:ext>
  </a:extLst>
</a:theme>
</file>

<file path=ppt/theme/theme3.xml><?xml version="1.0" encoding="utf-8"?>
<a:theme xmlns:a="http://schemas.openxmlformats.org/drawingml/2006/main" name="4. TASARIM">
  <a:themeElements>
    <a:clrScheme name="Ofis">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is">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BM419_Final_Presentation_Template.pot (1) [Uyumluluk Modu]" id="{37132945-0CA1-4802-B69A-43CA38D81B04}" vid="{F53D8FDF-D99D-41A7-BD62-C0F8BBF7FF7B}"/>
    </a:ext>
  </a:extLst>
</a:theme>
</file>

<file path=ppt/theme/theme4.xml><?xml version="1.0" encoding="utf-8"?>
<a:theme xmlns:a="http://schemas.openxmlformats.org/drawingml/2006/main" name="5. TASARIM">
  <a:themeElements>
    <a:clrScheme name="Ofis">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is">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BM419_Final_Presentation_Template.pot (1) [Uyumluluk Modu]" id="{37132945-0CA1-4802-B69A-43CA38D81B04}" vid="{1A3E4324-059C-4DE3-930D-DE5A95331A5C}"/>
    </a:ext>
  </a:extLst>
</a:theme>
</file>

<file path=ppt/theme/theme5.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Interstate"/>
        <a:ea typeface="Interstate"/>
        <a:cs typeface="Interstate"/>
      </a:majorFont>
      <a:minorFont>
        <a:latin typeface="Interstate"/>
        <a:ea typeface="Interstate"/>
        <a:cs typeface="Interstat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BBM384_Final_Presentation_Template</Template>
  <TotalTime>177</TotalTime>
  <Words>562</Words>
  <Application>Microsoft Office PowerPoint</Application>
  <PresentationFormat>Ekran Gösterisi (4:3)</PresentationFormat>
  <Paragraphs>103</Paragraphs>
  <Slides>18</Slides>
  <Notes>0</Notes>
  <HiddenSlides>0</HiddenSlides>
  <MMClips>0</MMClips>
  <ScaleCrop>false</ScaleCrop>
  <HeadingPairs>
    <vt:vector size="6" baseType="variant">
      <vt:variant>
        <vt:lpstr>Kullanılan Yazı Tipleri</vt:lpstr>
      </vt:variant>
      <vt:variant>
        <vt:i4>6</vt:i4>
      </vt:variant>
      <vt:variant>
        <vt:lpstr>Tema</vt:lpstr>
      </vt:variant>
      <vt:variant>
        <vt:i4>4</vt:i4>
      </vt:variant>
      <vt:variant>
        <vt:lpstr>Slayt Başlıkları</vt:lpstr>
      </vt:variant>
      <vt:variant>
        <vt:i4>18</vt:i4>
      </vt:variant>
    </vt:vector>
  </HeadingPairs>
  <TitlesOfParts>
    <vt:vector size="28" baseType="lpstr">
      <vt:lpstr>Arial</vt:lpstr>
      <vt:lpstr>Calibri</vt:lpstr>
      <vt:lpstr>Calibri Light</vt:lpstr>
      <vt:lpstr>Helvetica</vt:lpstr>
      <vt:lpstr>Interstate</vt:lpstr>
      <vt:lpstr>Times New Roman</vt:lpstr>
      <vt:lpstr>2. TASARIM</vt:lpstr>
      <vt:lpstr>3. TASARIM</vt:lpstr>
      <vt:lpstr>4. TASARIM</vt:lpstr>
      <vt:lpstr>5. TASARIM</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Ayça Tarhan</dc:creator>
  <cp:lastModifiedBy>Barkın Atasay</cp:lastModifiedBy>
  <cp:revision>90</cp:revision>
  <cp:lastPrinted>2016-07-19T08:03:15Z</cp:lastPrinted>
  <dcterms:created xsi:type="dcterms:W3CDTF">2018-05-15T14:45:37Z</dcterms:created>
  <dcterms:modified xsi:type="dcterms:W3CDTF">2018-05-23T23:04:01Z</dcterms:modified>
</cp:coreProperties>
</file>